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84" r:id="rId1"/>
  </p:sldMasterIdLst>
  <p:notesMasterIdLst>
    <p:notesMasterId r:id="rId46"/>
  </p:notesMasterIdLst>
  <p:sldIdLst>
    <p:sldId id="273" r:id="rId2"/>
    <p:sldId id="285" r:id="rId3"/>
    <p:sldId id="292" r:id="rId4"/>
    <p:sldId id="293" r:id="rId5"/>
    <p:sldId id="294" r:id="rId6"/>
    <p:sldId id="295" r:id="rId7"/>
    <p:sldId id="296" r:id="rId8"/>
    <p:sldId id="297" r:id="rId9"/>
    <p:sldId id="298" r:id="rId10"/>
    <p:sldId id="299" r:id="rId11"/>
    <p:sldId id="300" r:id="rId12"/>
    <p:sldId id="301" r:id="rId13"/>
    <p:sldId id="328" r:id="rId14"/>
    <p:sldId id="302" r:id="rId15"/>
    <p:sldId id="303" r:id="rId16"/>
    <p:sldId id="304" r:id="rId17"/>
    <p:sldId id="305" r:id="rId18"/>
    <p:sldId id="306" r:id="rId19"/>
    <p:sldId id="307" r:id="rId20"/>
    <p:sldId id="308" r:id="rId21"/>
    <p:sldId id="309" r:id="rId22"/>
    <p:sldId id="310" r:id="rId23"/>
    <p:sldId id="311" r:id="rId24"/>
    <p:sldId id="312" r:id="rId25"/>
    <p:sldId id="313" r:id="rId26"/>
    <p:sldId id="356" r:id="rId27"/>
    <p:sldId id="357" r:id="rId28"/>
    <p:sldId id="314" r:id="rId29"/>
    <p:sldId id="358" r:id="rId30"/>
    <p:sldId id="359" r:id="rId31"/>
    <p:sldId id="315" r:id="rId32"/>
    <p:sldId id="316" r:id="rId33"/>
    <p:sldId id="317" r:id="rId34"/>
    <p:sldId id="360" r:id="rId35"/>
    <p:sldId id="318" r:id="rId36"/>
    <p:sldId id="326" r:id="rId37"/>
    <p:sldId id="327" r:id="rId38"/>
    <p:sldId id="319" r:id="rId39"/>
    <p:sldId id="320" r:id="rId40"/>
    <p:sldId id="321" r:id="rId41"/>
    <p:sldId id="322" r:id="rId42"/>
    <p:sldId id="323" r:id="rId43"/>
    <p:sldId id="361" r:id="rId44"/>
    <p:sldId id="324" r:id="rId45"/>
  </p:sldIdLst>
  <p:sldSz cx="7199313" cy="71993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45" userDrawn="1">
          <p15:clr>
            <a:srgbClr val="A4A3A4"/>
          </p15:clr>
        </p15:guide>
        <p15:guide id="2" pos="113" userDrawn="1">
          <p15:clr>
            <a:srgbClr val="A4A3A4"/>
          </p15:clr>
        </p15:guide>
        <p15:guide id="3" orient="horz" pos="3424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eksandra Mendryk" initials="AM" lastIdx="7" clrIdx="0">
    <p:extLst>
      <p:ext uri="{19B8F6BF-5375-455C-9EA6-DF929625EA0E}">
        <p15:presenceInfo xmlns:p15="http://schemas.microsoft.com/office/powerpoint/2012/main" userId="S-1-5-21-1757981266-1123561945-839522115-3950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94BA"/>
    <a:srgbClr val="2B647F"/>
    <a:srgbClr val="58B6C0"/>
    <a:srgbClr val="0078D7"/>
    <a:srgbClr val="EF7F02"/>
    <a:srgbClr val="35B0AD"/>
    <a:srgbClr val="FEB25E"/>
    <a:srgbClr val="51707F"/>
    <a:srgbClr val="236B88"/>
    <a:srgbClr val="1B34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105" d="100"/>
          <a:sy n="105" d="100"/>
        </p:scale>
        <p:origin x="4182" y="78"/>
      </p:cViewPr>
      <p:guideLst>
        <p:guide orient="horz" pos="2245"/>
        <p:guide pos="113"/>
        <p:guide orient="horz" pos="34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commentAuthors" Target="commentAuthors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8A62BE-CAFC-4D61-8924-4C7B4D501F1C}" type="datetimeFigureOut">
              <a:rPr lang="pl-PL" smtClean="0"/>
              <a:t>24.05.2024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885950" y="1143000"/>
            <a:ext cx="30861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8D9D0B-3670-412E-BD84-C8DF0F9B8B4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880285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949" y="1178222"/>
            <a:ext cx="6119416" cy="2506427"/>
          </a:xfrm>
        </p:spPr>
        <p:txBody>
          <a:bodyPr anchor="b"/>
          <a:lstStyle>
            <a:lvl1pPr algn="ctr">
              <a:defRPr sz="4724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914" y="3781306"/>
            <a:ext cx="5399485" cy="1738167"/>
          </a:xfrm>
        </p:spPr>
        <p:txBody>
          <a:bodyPr/>
          <a:lstStyle>
            <a:lvl1pPr marL="0" indent="0" algn="ctr">
              <a:buNone/>
              <a:defRPr sz="1890"/>
            </a:lvl1pPr>
            <a:lvl2pPr marL="359954" indent="0" algn="ctr">
              <a:buNone/>
              <a:defRPr sz="1575"/>
            </a:lvl2pPr>
            <a:lvl3pPr marL="719907" indent="0" algn="ctr">
              <a:buNone/>
              <a:defRPr sz="1417"/>
            </a:lvl3pPr>
            <a:lvl4pPr marL="1079861" indent="0" algn="ctr">
              <a:buNone/>
              <a:defRPr sz="1260"/>
            </a:lvl4pPr>
            <a:lvl5pPr marL="1439814" indent="0" algn="ctr">
              <a:buNone/>
              <a:defRPr sz="1260"/>
            </a:lvl5pPr>
            <a:lvl6pPr marL="1799768" indent="0" algn="ctr">
              <a:buNone/>
              <a:defRPr sz="1260"/>
            </a:lvl6pPr>
            <a:lvl7pPr marL="2159721" indent="0" algn="ctr">
              <a:buNone/>
              <a:defRPr sz="1260"/>
            </a:lvl7pPr>
            <a:lvl8pPr marL="2519675" indent="0" algn="ctr">
              <a:buNone/>
              <a:defRPr sz="1260"/>
            </a:lvl8pPr>
            <a:lvl9pPr marL="2879628" indent="0" algn="ctr">
              <a:buNone/>
              <a:defRPr sz="126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F102B-268C-4BD3-974A-D9C95FE5D2D0}" type="datetimeFigureOut">
              <a:rPr lang="pl-PL" smtClean="0"/>
              <a:t>24.05.2024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18FDE-AD76-4384-B528-76DEEB836B0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07920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F102B-268C-4BD3-974A-D9C95FE5D2D0}" type="datetimeFigureOut">
              <a:rPr lang="pl-PL" smtClean="0"/>
              <a:t>24.05.2024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18FDE-AD76-4384-B528-76DEEB836B0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23822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52009" y="383297"/>
            <a:ext cx="1552352" cy="6101085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4953" y="383297"/>
            <a:ext cx="4567064" cy="6101085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F102B-268C-4BD3-974A-D9C95FE5D2D0}" type="datetimeFigureOut">
              <a:rPr lang="pl-PL" smtClean="0"/>
              <a:t>24.05.2024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18FDE-AD76-4384-B528-76DEEB836B0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97894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F102B-268C-4BD3-974A-D9C95FE5D2D0}" type="datetimeFigureOut">
              <a:rPr lang="pl-PL" smtClean="0"/>
              <a:t>24.05.2024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18FDE-AD76-4384-B528-76DEEB836B0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47165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1204" y="1794831"/>
            <a:ext cx="6209407" cy="2994714"/>
          </a:xfrm>
        </p:spPr>
        <p:txBody>
          <a:bodyPr anchor="b"/>
          <a:lstStyle>
            <a:lvl1pPr>
              <a:defRPr sz="4724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1204" y="4817876"/>
            <a:ext cx="6209407" cy="1574849"/>
          </a:xfrm>
        </p:spPr>
        <p:txBody>
          <a:bodyPr/>
          <a:lstStyle>
            <a:lvl1pPr marL="0" indent="0">
              <a:buNone/>
              <a:defRPr sz="1890">
                <a:solidFill>
                  <a:schemeClr val="tx1"/>
                </a:solidFill>
              </a:defRPr>
            </a:lvl1pPr>
            <a:lvl2pPr marL="359954" indent="0">
              <a:buNone/>
              <a:defRPr sz="1575">
                <a:solidFill>
                  <a:schemeClr val="tx1">
                    <a:tint val="75000"/>
                  </a:schemeClr>
                </a:solidFill>
              </a:defRPr>
            </a:lvl2pPr>
            <a:lvl3pPr marL="719907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3pPr>
            <a:lvl4pPr marL="1079861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4pPr>
            <a:lvl5pPr marL="1439814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5pPr>
            <a:lvl6pPr marL="1799768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6pPr>
            <a:lvl7pPr marL="2159721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7pPr>
            <a:lvl8pPr marL="2519675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8pPr>
            <a:lvl9pPr marL="2879628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F102B-268C-4BD3-974A-D9C95FE5D2D0}" type="datetimeFigureOut">
              <a:rPr lang="pl-PL" smtClean="0"/>
              <a:t>24.05.2024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18FDE-AD76-4384-B528-76DEEB836B0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40944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4953" y="1916484"/>
            <a:ext cx="3059708" cy="456789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44652" y="1916484"/>
            <a:ext cx="3059708" cy="456789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F102B-268C-4BD3-974A-D9C95FE5D2D0}" type="datetimeFigureOut">
              <a:rPr lang="pl-PL" smtClean="0"/>
              <a:t>24.05.2024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18FDE-AD76-4384-B528-76DEEB836B0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74596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1" y="383299"/>
            <a:ext cx="6209407" cy="1391534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891" y="1764832"/>
            <a:ext cx="3045646" cy="864917"/>
          </a:xfrm>
        </p:spPr>
        <p:txBody>
          <a:bodyPr anchor="b"/>
          <a:lstStyle>
            <a:lvl1pPr marL="0" indent="0">
              <a:buNone/>
              <a:defRPr sz="1890" b="1"/>
            </a:lvl1pPr>
            <a:lvl2pPr marL="359954" indent="0">
              <a:buNone/>
              <a:defRPr sz="1575" b="1"/>
            </a:lvl2pPr>
            <a:lvl3pPr marL="719907" indent="0">
              <a:buNone/>
              <a:defRPr sz="1417" b="1"/>
            </a:lvl3pPr>
            <a:lvl4pPr marL="1079861" indent="0">
              <a:buNone/>
              <a:defRPr sz="1260" b="1"/>
            </a:lvl4pPr>
            <a:lvl5pPr marL="1439814" indent="0">
              <a:buNone/>
              <a:defRPr sz="1260" b="1"/>
            </a:lvl5pPr>
            <a:lvl6pPr marL="1799768" indent="0">
              <a:buNone/>
              <a:defRPr sz="1260" b="1"/>
            </a:lvl6pPr>
            <a:lvl7pPr marL="2159721" indent="0">
              <a:buNone/>
              <a:defRPr sz="1260" b="1"/>
            </a:lvl7pPr>
            <a:lvl8pPr marL="2519675" indent="0">
              <a:buNone/>
              <a:defRPr sz="1260" b="1"/>
            </a:lvl8pPr>
            <a:lvl9pPr marL="2879628" indent="0">
              <a:buNone/>
              <a:defRPr sz="126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891" y="2629749"/>
            <a:ext cx="3045646" cy="3867965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44652" y="1764832"/>
            <a:ext cx="3060646" cy="864917"/>
          </a:xfrm>
        </p:spPr>
        <p:txBody>
          <a:bodyPr anchor="b"/>
          <a:lstStyle>
            <a:lvl1pPr marL="0" indent="0">
              <a:buNone/>
              <a:defRPr sz="1890" b="1"/>
            </a:lvl1pPr>
            <a:lvl2pPr marL="359954" indent="0">
              <a:buNone/>
              <a:defRPr sz="1575" b="1"/>
            </a:lvl2pPr>
            <a:lvl3pPr marL="719907" indent="0">
              <a:buNone/>
              <a:defRPr sz="1417" b="1"/>
            </a:lvl3pPr>
            <a:lvl4pPr marL="1079861" indent="0">
              <a:buNone/>
              <a:defRPr sz="1260" b="1"/>
            </a:lvl4pPr>
            <a:lvl5pPr marL="1439814" indent="0">
              <a:buNone/>
              <a:defRPr sz="1260" b="1"/>
            </a:lvl5pPr>
            <a:lvl6pPr marL="1799768" indent="0">
              <a:buNone/>
              <a:defRPr sz="1260" b="1"/>
            </a:lvl6pPr>
            <a:lvl7pPr marL="2159721" indent="0">
              <a:buNone/>
              <a:defRPr sz="1260" b="1"/>
            </a:lvl7pPr>
            <a:lvl8pPr marL="2519675" indent="0">
              <a:buNone/>
              <a:defRPr sz="1260" b="1"/>
            </a:lvl8pPr>
            <a:lvl9pPr marL="2879628" indent="0">
              <a:buNone/>
              <a:defRPr sz="126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644652" y="2629749"/>
            <a:ext cx="3060646" cy="3867965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F102B-268C-4BD3-974A-D9C95FE5D2D0}" type="datetimeFigureOut">
              <a:rPr lang="pl-PL" smtClean="0"/>
              <a:t>24.05.2024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18FDE-AD76-4384-B528-76DEEB836B0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96434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F102B-268C-4BD3-974A-D9C95FE5D2D0}" type="datetimeFigureOut">
              <a:rPr lang="pl-PL" smtClean="0"/>
              <a:t>24.05.2024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18FDE-AD76-4384-B528-76DEEB836B0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525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F102B-268C-4BD3-974A-D9C95FE5D2D0}" type="datetimeFigureOut">
              <a:rPr lang="pl-PL" smtClean="0"/>
              <a:t>24.05.2024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18FDE-AD76-4384-B528-76DEEB836B0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46836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0" y="479954"/>
            <a:ext cx="2321966" cy="1679840"/>
          </a:xfrm>
        </p:spPr>
        <p:txBody>
          <a:bodyPr anchor="b"/>
          <a:lstStyle>
            <a:lvl1pPr>
              <a:defRPr sz="2519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60646" y="1036570"/>
            <a:ext cx="3644652" cy="5116178"/>
          </a:xfrm>
        </p:spPr>
        <p:txBody>
          <a:bodyPr/>
          <a:lstStyle>
            <a:lvl1pPr>
              <a:defRPr sz="2519"/>
            </a:lvl1pPr>
            <a:lvl2pPr>
              <a:defRPr sz="2204"/>
            </a:lvl2pPr>
            <a:lvl3pPr>
              <a:defRPr sz="1890"/>
            </a:lvl3pPr>
            <a:lvl4pPr>
              <a:defRPr sz="1575"/>
            </a:lvl4pPr>
            <a:lvl5pPr>
              <a:defRPr sz="1575"/>
            </a:lvl5pPr>
            <a:lvl6pPr>
              <a:defRPr sz="1575"/>
            </a:lvl6pPr>
            <a:lvl7pPr>
              <a:defRPr sz="1575"/>
            </a:lvl7pPr>
            <a:lvl8pPr>
              <a:defRPr sz="1575"/>
            </a:lvl8pPr>
            <a:lvl9pPr>
              <a:defRPr sz="1575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890" y="2159794"/>
            <a:ext cx="2321966" cy="4001285"/>
          </a:xfrm>
        </p:spPr>
        <p:txBody>
          <a:bodyPr/>
          <a:lstStyle>
            <a:lvl1pPr marL="0" indent="0">
              <a:buNone/>
              <a:defRPr sz="1260"/>
            </a:lvl1pPr>
            <a:lvl2pPr marL="359954" indent="0">
              <a:buNone/>
              <a:defRPr sz="1102"/>
            </a:lvl2pPr>
            <a:lvl3pPr marL="719907" indent="0">
              <a:buNone/>
              <a:defRPr sz="945"/>
            </a:lvl3pPr>
            <a:lvl4pPr marL="1079861" indent="0">
              <a:buNone/>
              <a:defRPr sz="787"/>
            </a:lvl4pPr>
            <a:lvl5pPr marL="1439814" indent="0">
              <a:buNone/>
              <a:defRPr sz="787"/>
            </a:lvl5pPr>
            <a:lvl6pPr marL="1799768" indent="0">
              <a:buNone/>
              <a:defRPr sz="787"/>
            </a:lvl6pPr>
            <a:lvl7pPr marL="2159721" indent="0">
              <a:buNone/>
              <a:defRPr sz="787"/>
            </a:lvl7pPr>
            <a:lvl8pPr marL="2519675" indent="0">
              <a:buNone/>
              <a:defRPr sz="787"/>
            </a:lvl8pPr>
            <a:lvl9pPr marL="2879628" indent="0">
              <a:buNone/>
              <a:defRPr sz="787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F102B-268C-4BD3-974A-D9C95FE5D2D0}" type="datetimeFigureOut">
              <a:rPr lang="pl-PL" smtClean="0"/>
              <a:t>24.05.2024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18FDE-AD76-4384-B528-76DEEB836B0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8375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0" y="479954"/>
            <a:ext cx="2321966" cy="1679840"/>
          </a:xfrm>
        </p:spPr>
        <p:txBody>
          <a:bodyPr anchor="b"/>
          <a:lstStyle>
            <a:lvl1pPr>
              <a:defRPr sz="2519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060646" y="1036570"/>
            <a:ext cx="3644652" cy="5116178"/>
          </a:xfrm>
        </p:spPr>
        <p:txBody>
          <a:bodyPr anchor="t"/>
          <a:lstStyle>
            <a:lvl1pPr marL="0" indent="0">
              <a:buNone/>
              <a:defRPr sz="2519"/>
            </a:lvl1pPr>
            <a:lvl2pPr marL="359954" indent="0">
              <a:buNone/>
              <a:defRPr sz="2204"/>
            </a:lvl2pPr>
            <a:lvl3pPr marL="719907" indent="0">
              <a:buNone/>
              <a:defRPr sz="1890"/>
            </a:lvl3pPr>
            <a:lvl4pPr marL="1079861" indent="0">
              <a:buNone/>
              <a:defRPr sz="1575"/>
            </a:lvl4pPr>
            <a:lvl5pPr marL="1439814" indent="0">
              <a:buNone/>
              <a:defRPr sz="1575"/>
            </a:lvl5pPr>
            <a:lvl6pPr marL="1799768" indent="0">
              <a:buNone/>
              <a:defRPr sz="1575"/>
            </a:lvl6pPr>
            <a:lvl7pPr marL="2159721" indent="0">
              <a:buNone/>
              <a:defRPr sz="1575"/>
            </a:lvl7pPr>
            <a:lvl8pPr marL="2519675" indent="0">
              <a:buNone/>
              <a:defRPr sz="1575"/>
            </a:lvl8pPr>
            <a:lvl9pPr marL="2879628" indent="0">
              <a:buNone/>
              <a:defRPr sz="1575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890" y="2159794"/>
            <a:ext cx="2321966" cy="4001285"/>
          </a:xfrm>
        </p:spPr>
        <p:txBody>
          <a:bodyPr/>
          <a:lstStyle>
            <a:lvl1pPr marL="0" indent="0">
              <a:buNone/>
              <a:defRPr sz="1260"/>
            </a:lvl1pPr>
            <a:lvl2pPr marL="359954" indent="0">
              <a:buNone/>
              <a:defRPr sz="1102"/>
            </a:lvl2pPr>
            <a:lvl3pPr marL="719907" indent="0">
              <a:buNone/>
              <a:defRPr sz="945"/>
            </a:lvl3pPr>
            <a:lvl4pPr marL="1079861" indent="0">
              <a:buNone/>
              <a:defRPr sz="787"/>
            </a:lvl4pPr>
            <a:lvl5pPr marL="1439814" indent="0">
              <a:buNone/>
              <a:defRPr sz="787"/>
            </a:lvl5pPr>
            <a:lvl6pPr marL="1799768" indent="0">
              <a:buNone/>
              <a:defRPr sz="787"/>
            </a:lvl6pPr>
            <a:lvl7pPr marL="2159721" indent="0">
              <a:buNone/>
              <a:defRPr sz="787"/>
            </a:lvl7pPr>
            <a:lvl8pPr marL="2519675" indent="0">
              <a:buNone/>
              <a:defRPr sz="787"/>
            </a:lvl8pPr>
            <a:lvl9pPr marL="2879628" indent="0">
              <a:buNone/>
              <a:defRPr sz="787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F102B-268C-4BD3-974A-D9C95FE5D2D0}" type="datetimeFigureOut">
              <a:rPr lang="pl-PL" smtClean="0"/>
              <a:t>24.05.2024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18FDE-AD76-4384-B528-76DEEB836B0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69490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4953" y="383299"/>
            <a:ext cx="6209407" cy="13915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4953" y="1916484"/>
            <a:ext cx="6209407" cy="45678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4953" y="6672698"/>
            <a:ext cx="1619845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BF102B-268C-4BD3-974A-D9C95FE5D2D0}" type="datetimeFigureOut">
              <a:rPr lang="pl-PL" smtClean="0"/>
              <a:t>24.05.2024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84773" y="6672698"/>
            <a:ext cx="2429768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84515" y="6672698"/>
            <a:ext cx="1619845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418FDE-AD76-4384-B528-76DEEB836B0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72927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719907" rtl="0" eaLnBrk="1" latinLnBrk="0" hangingPunct="1">
        <a:lnSpc>
          <a:spcPct val="90000"/>
        </a:lnSpc>
        <a:spcBef>
          <a:spcPct val="0"/>
        </a:spcBef>
        <a:buNone/>
        <a:defRPr sz="346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9977" indent="-179977" algn="l" defTabSz="71990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204" kern="1200">
          <a:solidFill>
            <a:schemeClr val="tx1"/>
          </a:solidFill>
          <a:latin typeface="+mn-lt"/>
          <a:ea typeface="+mn-ea"/>
          <a:cs typeface="+mn-cs"/>
        </a:defRPr>
      </a:lvl1pPr>
      <a:lvl2pPr marL="539930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899884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3pPr>
      <a:lvl4pPr marL="1259837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4pPr>
      <a:lvl5pPr marL="1619791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5pPr>
      <a:lvl6pPr marL="1979745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6pPr>
      <a:lvl7pPr marL="2339698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7pPr>
      <a:lvl8pPr marL="2699652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8pPr>
      <a:lvl9pPr marL="3059605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1pPr>
      <a:lvl2pPr marL="359954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2pPr>
      <a:lvl3pPr marL="719907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3pPr>
      <a:lvl4pPr marL="1079861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4pPr>
      <a:lvl5pPr marL="1439814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5pPr>
      <a:lvl6pPr marL="1799768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6pPr>
      <a:lvl7pPr marL="2159721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7pPr>
      <a:lvl8pPr marL="2519675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8pPr>
      <a:lvl9pPr marL="2879628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ole tekstowe 5"/>
          <p:cNvSpPr txBox="1"/>
          <p:nvPr/>
        </p:nvSpPr>
        <p:spPr>
          <a:xfrm>
            <a:off x="1593669" y="2484854"/>
            <a:ext cx="4415245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SPRAWOZDANIE Z WYKONANIA BUDŻETU </a:t>
            </a:r>
          </a:p>
          <a:p>
            <a:pPr algn="ctr"/>
            <a:r>
              <a:rPr lang="pl-PL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MIASTA GDYNI</a:t>
            </a:r>
            <a:endParaRPr lang="pl-PL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pl-PL" sz="2800" b="1" dirty="0">
                <a:effectLst/>
                <a:latin typeface="Times New Roman" panose="02020603050405020304" pitchFamily="18" charset="0"/>
              </a:rPr>
              <a:t>ZA 2023 ROK </a:t>
            </a:r>
            <a:endParaRPr lang="pl-PL" sz="2800" b="1" dirty="0">
              <a:effectLst/>
              <a:latin typeface="Arial Narrow" panose="020B0606020202030204" pitchFamily="34" charset="0"/>
            </a:endParaRPr>
          </a:p>
          <a:p>
            <a:r>
              <a:rPr lang="pl-PL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algn="ctr"/>
            <a:r>
              <a:rPr lang="pl-PL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pl-PL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pl-PL" sz="1500" i="1" dirty="0">
              <a:solidFill>
                <a:srgbClr val="EF7F02"/>
              </a:solidFill>
            </a:endParaRPr>
          </a:p>
          <a:p>
            <a:pPr algn="ctr"/>
            <a:endParaRPr lang="pl-PL" sz="1500" i="1" dirty="0">
              <a:solidFill>
                <a:srgbClr val="EF7F02"/>
              </a:solidFill>
            </a:endParaRPr>
          </a:p>
        </p:txBody>
      </p:sp>
      <p:pic>
        <p:nvPicPr>
          <p:cNvPr id="20" name="Obraz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0566" y="501162"/>
            <a:ext cx="1475847" cy="1198637"/>
          </a:xfrm>
          <a:prstGeom prst="rect">
            <a:avLst/>
          </a:prstGeom>
        </p:spPr>
      </p:pic>
      <p:pic>
        <p:nvPicPr>
          <p:cNvPr id="21" name="Obraz 20">
            <a:extLst>
              <a:ext uri="{FF2B5EF4-FFF2-40B4-BE49-F238E27FC236}">
                <a16:creationId xmlns:a16="http://schemas.microsoft.com/office/drawing/2014/main" id="{34A6BDBE-A272-40EB-9394-7554CC3C0DC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271" y="4636904"/>
            <a:ext cx="1990725" cy="221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005596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72F9C034-6436-6C51-8BA3-FB7866EC54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1852205"/>
              </p:ext>
            </p:extLst>
          </p:nvPr>
        </p:nvGraphicFramePr>
        <p:xfrm>
          <a:off x="620068" y="1910567"/>
          <a:ext cx="6084066" cy="36225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64474">
                  <a:extLst>
                    <a:ext uri="{9D8B030D-6E8A-4147-A177-3AD203B41FA5}">
                      <a16:colId xmlns:a16="http://schemas.microsoft.com/office/drawing/2014/main" val="3603294104"/>
                    </a:ext>
                  </a:extLst>
                </a:gridCol>
                <a:gridCol w="1172565">
                  <a:extLst>
                    <a:ext uri="{9D8B030D-6E8A-4147-A177-3AD203B41FA5}">
                      <a16:colId xmlns:a16="http://schemas.microsoft.com/office/drawing/2014/main" val="3540293960"/>
                    </a:ext>
                  </a:extLst>
                </a:gridCol>
                <a:gridCol w="1078539">
                  <a:extLst>
                    <a:ext uri="{9D8B030D-6E8A-4147-A177-3AD203B41FA5}">
                      <a16:colId xmlns:a16="http://schemas.microsoft.com/office/drawing/2014/main" val="2032133729"/>
                    </a:ext>
                  </a:extLst>
                </a:gridCol>
                <a:gridCol w="1322692">
                  <a:extLst>
                    <a:ext uri="{9D8B030D-6E8A-4147-A177-3AD203B41FA5}">
                      <a16:colId xmlns:a16="http://schemas.microsoft.com/office/drawing/2014/main" val="808535415"/>
                    </a:ext>
                  </a:extLst>
                </a:gridCol>
                <a:gridCol w="945796">
                  <a:extLst>
                    <a:ext uri="{9D8B030D-6E8A-4147-A177-3AD203B41FA5}">
                      <a16:colId xmlns:a16="http://schemas.microsoft.com/office/drawing/2014/main" val="407158509"/>
                    </a:ext>
                  </a:extLst>
                </a:gridCol>
              </a:tblGrid>
              <a:tr h="707070">
                <a:tc>
                  <a:txBody>
                    <a:bodyPr/>
                    <a:lstStyle/>
                    <a:p>
                      <a:pPr algn="ctr"/>
                      <a:r>
                        <a:rPr lang="pl-PL" sz="1200">
                          <a:effectLst/>
                        </a:rPr>
                        <a:t>Lata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>
                          <a:effectLst/>
                        </a:rPr>
                        <a:t>Plan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>
                          <a:effectLst/>
                        </a:rPr>
                        <a:t>Wykonanie  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>
                          <a:effectLst/>
                        </a:rPr>
                        <a:t>Stopień wykonania planu (w%)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>
                          <a:effectLst/>
                        </a:rPr>
                        <a:t>Dynamika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extLst>
                  <a:ext uri="{0D108BD9-81ED-4DB2-BD59-A6C34878D82A}">
                    <a16:rowId xmlns:a16="http://schemas.microsoft.com/office/drawing/2014/main" val="2341631040"/>
                  </a:ext>
                </a:extLst>
              </a:tr>
              <a:tr h="269707"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effectLst/>
                        </a:rPr>
                        <a:t>2013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200">
                          <a:effectLst/>
                        </a:rPr>
                        <a:t>316 075 480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200">
                          <a:effectLst/>
                        </a:rPr>
                        <a:t>304 549 106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>
                          <a:effectLst/>
                        </a:rPr>
                        <a:t>96,4%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>
                          <a:effectLst/>
                        </a:rPr>
                        <a:t>105,6%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extLst>
                  <a:ext uri="{0D108BD9-81ED-4DB2-BD59-A6C34878D82A}">
                    <a16:rowId xmlns:a16="http://schemas.microsoft.com/office/drawing/2014/main" val="3176312681"/>
                  </a:ext>
                </a:extLst>
              </a:tr>
              <a:tr h="269707">
                <a:tc>
                  <a:txBody>
                    <a:bodyPr/>
                    <a:lstStyle/>
                    <a:p>
                      <a:pPr algn="ctr"/>
                      <a:r>
                        <a:rPr lang="pl-PL" sz="1200">
                          <a:effectLst/>
                        </a:rPr>
                        <a:t>2014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200">
                          <a:effectLst/>
                        </a:rPr>
                        <a:t>324 538 544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200" dirty="0">
                          <a:effectLst/>
                        </a:rPr>
                        <a:t>328 140 517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>
                          <a:effectLst/>
                        </a:rPr>
                        <a:t>101,1%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>
                          <a:effectLst/>
                        </a:rPr>
                        <a:t>107,7%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extLst>
                  <a:ext uri="{0D108BD9-81ED-4DB2-BD59-A6C34878D82A}">
                    <a16:rowId xmlns:a16="http://schemas.microsoft.com/office/drawing/2014/main" val="3931445685"/>
                  </a:ext>
                </a:extLst>
              </a:tr>
              <a:tr h="269707">
                <a:tc>
                  <a:txBody>
                    <a:bodyPr/>
                    <a:lstStyle/>
                    <a:p>
                      <a:pPr algn="ctr"/>
                      <a:r>
                        <a:rPr lang="pl-PL" sz="1200">
                          <a:effectLst/>
                        </a:rPr>
                        <a:t>2015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200">
                          <a:effectLst/>
                        </a:rPr>
                        <a:t>346 482 271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200">
                          <a:effectLst/>
                        </a:rPr>
                        <a:t>349 487 376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effectLst/>
                        </a:rPr>
                        <a:t>100,9%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>
                          <a:effectLst/>
                        </a:rPr>
                        <a:t>106,5%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extLst>
                  <a:ext uri="{0D108BD9-81ED-4DB2-BD59-A6C34878D82A}">
                    <a16:rowId xmlns:a16="http://schemas.microsoft.com/office/drawing/2014/main" val="2557095952"/>
                  </a:ext>
                </a:extLst>
              </a:tr>
              <a:tr h="269707">
                <a:tc>
                  <a:txBody>
                    <a:bodyPr/>
                    <a:lstStyle/>
                    <a:p>
                      <a:pPr algn="ctr"/>
                      <a:r>
                        <a:rPr lang="pl-PL" sz="1200">
                          <a:effectLst/>
                        </a:rPr>
                        <a:t>2016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200">
                          <a:effectLst/>
                        </a:rPr>
                        <a:t>363 862 402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200">
                          <a:effectLst/>
                        </a:rPr>
                        <a:t>371 502 170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effectLst/>
                        </a:rPr>
                        <a:t>102,1%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>
                          <a:effectLst/>
                        </a:rPr>
                        <a:t>106,3%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extLst>
                  <a:ext uri="{0D108BD9-81ED-4DB2-BD59-A6C34878D82A}">
                    <a16:rowId xmlns:a16="http://schemas.microsoft.com/office/drawing/2014/main" val="2687180036"/>
                  </a:ext>
                </a:extLst>
              </a:tr>
              <a:tr h="269707"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effectLst/>
                        </a:rPr>
                        <a:t>2017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200">
                          <a:effectLst/>
                        </a:rPr>
                        <a:t>405 885 950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200">
                          <a:effectLst/>
                        </a:rPr>
                        <a:t>414 924 911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effectLst/>
                        </a:rPr>
                        <a:t>102,2%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>
                          <a:effectLst/>
                        </a:rPr>
                        <a:t>111,7%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extLst>
                  <a:ext uri="{0D108BD9-81ED-4DB2-BD59-A6C34878D82A}">
                    <a16:rowId xmlns:a16="http://schemas.microsoft.com/office/drawing/2014/main" val="712911596"/>
                  </a:ext>
                </a:extLst>
              </a:tr>
              <a:tr h="269707">
                <a:tc>
                  <a:txBody>
                    <a:bodyPr/>
                    <a:lstStyle/>
                    <a:p>
                      <a:pPr algn="ctr"/>
                      <a:r>
                        <a:rPr lang="pl-PL" sz="1200">
                          <a:effectLst/>
                        </a:rPr>
                        <a:t>2018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200">
                          <a:effectLst/>
                        </a:rPr>
                        <a:t>443 729 514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200">
                          <a:effectLst/>
                        </a:rPr>
                        <a:t>459 044 269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effectLst/>
                        </a:rPr>
                        <a:t>103,5%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>
                          <a:effectLst/>
                        </a:rPr>
                        <a:t>110,6%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extLst>
                  <a:ext uri="{0D108BD9-81ED-4DB2-BD59-A6C34878D82A}">
                    <a16:rowId xmlns:a16="http://schemas.microsoft.com/office/drawing/2014/main" val="3907078024"/>
                  </a:ext>
                </a:extLst>
              </a:tr>
              <a:tr h="269707">
                <a:tc>
                  <a:txBody>
                    <a:bodyPr/>
                    <a:lstStyle/>
                    <a:p>
                      <a:pPr algn="ctr"/>
                      <a:r>
                        <a:rPr lang="pl-PL" sz="1200">
                          <a:effectLst/>
                        </a:rPr>
                        <a:t>2019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200">
                          <a:effectLst/>
                        </a:rPr>
                        <a:t>478 839 524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200">
                          <a:effectLst/>
                        </a:rPr>
                        <a:t>483 363 017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>
                          <a:effectLst/>
                        </a:rPr>
                        <a:t>100,9%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effectLst/>
                        </a:rPr>
                        <a:t>105,3%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extLst>
                  <a:ext uri="{0D108BD9-81ED-4DB2-BD59-A6C34878D82A}">
                    <a16:rowId xmlns:a16="http://schemas.microsoft.com/office/drawing/2014/main" val="1180852782"/>
                  </a:ext>
                </a:extLst>
              </a:tr>
              <a:tr h="269707">
                <a:tc>
                  <a:txBody>
                    <a:bodyPr/>
                    <a:lstStyle/>
                    <a:p>
                      <a:pPr algn="ctr"/>
                      <a:r>
                        <a:rPr lang="pl-PL" sz="1200">
                          <a:effectLst/>
                        </a:rPr>
                        <a:t>2020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200">
                          <a:effectLst/>
                        </a:rPr>
                        <a:t>469 997 726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200">
                          <a:effectLst/>
                        </a:rPr>
                        <a:t>471 175 241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>
                          <a:effectLst/>
                        </a:rPr>
                        <a:t>100,3%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effectLst/>
                        </a:rPr>
                        <a:t>97,5%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extLst>
                  <a:ext uri="{0D108BD9-81ED-4DB2-BD59-A6C34878D82A}">
                    <a16:rowId xmlns:a16="http://schemas.microsoft.com/office/drawing/2014/main" val="222886627"/>
                  </a:ext>
                </a:extLst>
              </a:tr>
              <a:tr h="269707">
                <a:tc>
                  <a:txBody>
                    <a:bodyPr/>
                    <a:lstStyle/>
                    <a:p>
                      <a:pPr algn="ctr"/>
                      <a:r>
                        <a:rPr lang="pl-PL" sz="1200">
                          <a:effectLst/>
                        </a:rPr>
                        <a:t>2021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200">
                          <a:effectLst/>
                        </a:rPr>
                        <a:t>524 247 963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200">
                          <a:effectLst/>
                        </a:rPr>
                        <a:t>540 402 207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>
                          <a:effectLst/>
                        </a:rPr>
                        <a:t>103,1%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effectLst/>
                        </a:rPr>
                        <a:t>114,7%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extLst>
                  <a:ext uri="{0D108BD9-81ED-4DB2-BD59-A6C34878D82A}">
                    <a16:rowId xmlns:a16="http://schemas.microsoft.com/office/drawing/2014/main" val="300351493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effectLst/>
                        </a:rPr>
                        <a:t>2022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200" dirty="0">
                          <a:effectLst/>
                        </a:rPr>
                        <a:t>533 449 769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200" dirty="0">
                          <a:effectLst/>
                        </a:rPr>
                        <a:t>533 449 770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effectLst/>
                        </a:rPr>
                        <a:t>100,0%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effectLst/>
                        </a:rPr>
                        <a:t>98,7%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extLst>
                  <a:ext uri="{0D108BD9-81ED-4DB2-BD59-A6C34878D82A}">
                    <a16:rowId xmlns:a16="http://schemas.microsoft.com/office/drawing/2014/main" val="259253296"/>
                  </a:ext>
                </a:extLst>
              </a:tr>
              <a:tr h="269707"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effectLst/>
                        </a:rPr>
                        <a:t>2023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452 109 064</a:t>
                      </a:r>
                      <a:endParaRPr lang="pl-PL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452 109 064</a:t>
                      </a:r>
                      <a:endParaRPr lang="pl-PL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>
                          <a:effectLst/>
                        </a:rPr>
                        <a:t>100,0%</a:t>
                      </a:r>
                      <a:endParaRPr lang="pl-PL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>
                          <a:effectLst/>
                        </a:rPr>
                        <a:t>84,75%</a:t>
                      </a:r>
                      <a:endParaRPr lang="pl-PL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extLst>
                  <a:ext uri="{0D108BD9-81ED-4DB2-BD59-A6C34878D82A}">
                    <a16:rowId xmlns:a16="http://schemas.microsoft.com/office/drawing/2014/main" val="3619890786"/>
                  </a:ext>
                </a:extLst>
              </a:tr>
            </a:tbl>
          </a:graphicData>
        </a:graphic>
      </p:graphicFrame>
      <p:sp>
        <p:nvSpPr>
          <p:cNvPr id="3" name="Prostokąt 2"/>
          <p:cNvSpPr/>
          <p:nvPr/>
        </p:nvSpPr>
        <p:spPr>
          <a:xfrm>
            <a:off x="0" y="6796631"/>
            <a:ext cx="7199313" cy="25552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4000" rtlCol="0" anchor="ctr"/>
          <a:lstStyle/>
          <a:p>
            <a:pPr algn="ctr"/>
            <a:r>
              <a:rPr lang="pl-PL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Wykonanie Budżetu Miasta Gdyni za rok 2023</a:t>
            </a:r>
          </a:p>
        </p:txBody>
      </p:sp>
      <p:sp>
        <p:nvSpPr>
          <p:cNvPr id="11" name="Prostokąt 10"/>
          <p:cNvSpPr/>
          <p:nvPr/>
        </p:nvSpPr>
        <p:spPr>
          <a:xfrm>
            <a:off x="-1" y="146489"/>
            <a:ext cx="7199313" cy="45267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4000" rtlCol="0" anchor="ctr"/>
          <a:lstStyle/>
          <a:p>
            <a:pPr algn="ctr"/>
            <a:r>
              <a:rPr lang="pl-PL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WYKONANIE BUDŻETU MIASTA GDYNI za rok 2023</a:t>
            </a:r>
          </a:p>
        </p:txBody>
      </p:sp>
      <p:sp>
        <p:nvSpPr>
          <p:cNvPr id="46" name="Owal 45"/>
          <p:cNvSpPr/>
          <p:nvPr/>
        </p:nvSpPr>
        <p:spPr>
          <a:xfrm>
            <a:off x="1585593" y="1114422"/>
            <a:ext cx="469233" cy="461504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pl-PL" sz="1100" b="1" dirty="0">
                <a:solidFill>
                  <a:schemeClr val="bg1">
                    <a:lumMod val="95000"/>
                  </a:schemeClr>
                </a:solidFill>
                <a:latin typeface="Arial Rounded MT Bold" panose="020F0704030504030204" pitchFamily="34" charset="0"/>
              </a:rPr>
              <a:t>PLN</a:t>
            </a:r>
          </a:p>
        </p:txBody>
      </p:sp>
      <p:sp>
        <p:nvSpPr>
          <p:cNvPr id="10" name="pole tekstowe 9">
            <a:extLst>
              <a:ext uri="{FF2B5EF4-FFF2-40B4-BE49-F238E27FC236}">
                <a16:creationId xmlns:a16="http://schemas.microsoft.com/office/drawing/2014/main" id="{0E7880AF-E095-446A-98AB-D2EF38251662}"/>
              </a:ext>
            </a:extLst>
          </p:cNvPr>
          <p:cNvSpPr txBox="1"/>
          <p:nvPr/>
        </p:nvSpPr>
        <p:spPr>
          <a:xfrm>
            <a:off x="268164" y="799982"/>
            <a:ext cx="64359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600" b="1" dirty="0"/>
              <a:t>DOCHODY WŁASNE – udziały we wpływach z podatków dochodowych</a:t>
            </a:r>
          </a:p>
        </p:txBody>
      </p:sp>
      <p:sp>
        <p:nvSpPr>
          <p:cNvPr id="9" name="pole tekstowe 8">
            <a:extLst>
              <a:ext uri="{FF2B5EF4-FFF2-40B4-BE49-F238E27FC236}">
                <a16:creationId xmlns:a16="http://schemas.microsoft.com/office/drawing/2014/main" id="{0BF81C4C-8C29-45A4-8819-E1D2C55E11D2}"/>
              </a:ext>
            </a:extLst>
          </p:cNvPr>
          <p:cNvSpPr txBox="1"/>
          <p:nvPr/>
        </p:nvSpPr>
        <p:spPr>
          <a:xfrm>
            <a:off x="381670" y="1262616"/>
            <a:ext cx="6435970" cy="457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spcBef>
                <a:spcPts val="1000"/>
              </a:spcBef>
            </a:pP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Udziały we wpływach z podatku dochodowego od osób fizycznych</a:t>
            </a:r>
            <a:endParaRPr lang="pl-PL" sz="18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12" name="pole tekstowe 11">
            <a:extLst>
              <a:ext uri="{FF2B5EF4-FFF2-40B4-BE49-F238E27FC236}">
                <a16:creationId xmlns:a16="http://schemas.microsoft.com/office/drawing/2014/main" id="{00CF185F-B51B-4168-B1FB-E17F9F13F6A6}"/>
              </a:ext>
            </a:extLst>
          </p:cNvPr>
          <p:cNvSpPr txBox="1"/>
          <p:nvPr/>
        </p:nvSpPr>
        <p:spPr>
          <a:xfrm>
            <a:off x="381670" y="5728857"/>
            <a:ext cx="64359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 2023 roku dochody z udziałów w podatku dochodowym od osób fizycznych były niższe o 81.340.705 zł niż w roku 2022 r., tj. o 1</a:t>
            </a:r>
            <a:r>
              <a:rPr lang="pl-PL" dirty="0">
                <a:latin typeface="Times New Roman" panose="02020603050405020304" pitchFamily="18" charset="0"/>
                <a:ea typeface="Times New Roman" panose="02020603050405020304" pitchFamily="18" charset="0"/>
              </a:rPr>
              <a:t>5,25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%.</a:t>
            </a:r>
          </a:p>
        </p:txBody>
      </p:sp>
    </p:spTree>
    <p:extLst>
      <p:ext uri="{BB962C8B-B14F-4D97-AF65-F5344CB8AC3E}">
        <p14:creationId xmlns:p14="http://schemas.microsoft.com/office/powerpoint/2010/main" val="41796778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0" y="6796631"/>
            <a:ext cx="7199313" cy="25552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4000" rtlCol="0" anchor="ctr"/>
          <a:lstStyle/>
          <a:p>
            <a:pPr algn="ctr"/>
            <a:r>
              <a:rPr lang="pl-PL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Wykonanie Budżetu Miasta Gdyni za rok 2023</a:t>
            </a:r>
          </a:p>
        </p:txBody>
      </p:sp>
      <p:sp>
        <p:nvSpPr>
          <p:cNvPr id="11" name="Prostokąt 10"/>
          <p:cNvSpPr/>
          <p:nvPr/>
        </p:nvSpPr>
        <p:spPr>
          <a:xfrm>
            <a:off x="-1" y="86104"/>
            <a:ext cx="7199313" cy="45267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4000" rtlCol="0" anchor="ctr"/>
          <a:lstStyle/>
          <a:p>
            <a:pPr algn="ctr"/>
            <a:r>
              <a:rPr lang="pl-PL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WYKONANIE BUDŻETU MIASTA GDYNI za rok 2023</a:t>
            </a:r>
          </a:p>
        </p:txBody>
      </p:sp>
      <p:sp>
        <p:nvSpPr>
          <p:cNvPr id="46" name="Owal 45"/>
          <p:cNvSpPr/>
          <p:nvPr/>
        </p:nvSpPr>
        <p:spPr>
          <a:xfrm>
            <a:off x="1585593" y="1114422"/>
            <a:ext cx="469233" cy="461504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pl-PL" sz="1100" b="1" dirty="0">
                <a:solidFill>
                  <a:schemeClr val="bg1">
                    <a:lumMod val="95000"/>
                  </a:schemeClr>
                </a:solidFill>
                <a:latin typeface="Arial Rounded MT Bold" panose="020F0704030504030204" pitchFamily="34" charset="0"/>
              </a:rPr>
              <a:t>PLN</a:t>
            </a:r>
          </a:p>
        </p:txBody>
      </p:sp>
      <p:sp>
        <p:nvSpPr>
          <p:cNvPr id="10" name="pole tekstowe 9">
            <a:extLst>
              <a:ext uri="{FF2B5EF4-FFF2-40B4-BE49-F238E27FC236}">
                <a16:creationId xmlns:a16="http://schemas.microsoft.com/office/drawing/2014/main" id="{0E7880AF-E095-446A-98AB-D2EF38251662}"/>
              </a:ext>
            </a:extLst>
          </p:cNvPr>
          <p:cNvSpPr txBox="1"/>
          <p:nvPr/>
        </p:nvSpPr>
        <p:spPr>
          <a:xfrm>
            <a:off x="268164" y="799982"/>
            <a:ext cx="64359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600" b="1" dirty="0"/>
              <a:t>DOCHODY WŁASNE – udziały we wpływach z podatków dochodowych</a:t>
            </a:r>
          </a:p>
        </p:txBody>
      </p:sp>
      <p:sp>
        <p:nvSpPr>
          <p:cNvPr id="9" name="pole tekstowe 8">
            <a:extLst>
              <a:ext uri="{FF2B5EF4-FFF2-40B4-BE49-F238E27FC236}">
                <a16:creationId xmlns:a16="http://schemas.microsoft.com/office/drawing/2014/main" id="{0BF81C4C-8C29-45A4-8819-E1D2C55E11D2}"/>
              </a:ext>
            </a:extLst>
          </p:cNvPr>
          <p:cNvSpPr txBox="1"/>
          <p:nvPr/>
        </p:nvSpPr>
        <p:spPr>
          <a:xfrm>
            <a:off x="381670" y="1181157"/>
            <a:ext cx="6435970" cy="457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Udziały we wpływach z podatku dochodowego od osób prawnych</a:t>
            </a:r>
            <a:endParaRPr lang="pl-PL" sz="18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12" name="pole tekstowe 11">
            <a:extLst>
              <a:ext uri="{FF2B5EF4-FFF2-40B4-BE49-F238E27FC236}">
                <a16:creationId xmlns:a16="http://schemas.microsoft.com/office/drawing/2014/main" id="{90C603E0-3E82-4E52-9B94-B079A4CC2BFD}"/>
              </a:ext>
            </a:extLst>
          </p:cNvPr>
          <p:cNvSpPr txBox="1"/>
          <p:nvPr/>
        </p:nvSpPr>
        <p:spPr>
          <a:xfrm>
            <a:off x="381670" y="5756882"/>
            <a:ext cx="64359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 2023 roku dochody z udziałów w podatku dochodowym od osób prawnych były </a:t>
            </a:r>
            <a:r>
              <a:rPr lang="pl-PL" dirty="0">
                <a:latin typeface="Times New Roman" panose="02020603050405020304" pitchFamily="18" charset="0"/>
                <a:ea typeface="Times New Roman" panose="02020603050405020304" pitchFamily="18" charset="0"/>
              </a:rPr>
              <a:t>wyższe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 23.572.547 zł niż w roku 2022 r., tj. o </a:t>
            </a:r>
            <a:r>
              <a:rPr lang="pl-PL" dirty="0">
                <a:latin typeface="Times New Roman" panose="02020603050405020304" pitchFamily="18" charset="0"/>
                <a:ea typeface="Times New Roman" panose="02020603050405020304" pitchFamily="18" charset="0"/>
              </a:rPr>
              <a:t>52,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7%</a:t>
            </a:r>
          </a:p>
        </p:txBody>
      </p:sp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9D9DF7D5-F579-1AC1-3513-7458340E35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0240563"/>
              </p:ext>
            </p:extLst>
          </p:nvPr>
        </p:nvGraphicFramePr>
        <p:xfrm>
          <a:off x="552091" y="1755330"/>
          <a:ext cx="6265550" cy="381733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49300">
                  <a:extLst>
                    <a:ext uri="{9D8B030D-6E8A-4147-A177-3AD203B41FA5}">
                      <a16:colId xmlns:a16="http://schemas.microsoft.com/office/drawing/2014/main" val="1723419525"/>
                    </a:ext>
                  </a:extLst>
                </a:gridCol>
                <a:gridCol w="1269384">
                  <a:extLst>
                    <a:ext uri="{9D8B030D-6E8A-4147-A177-3AD203B41FA5}">
                      <a16:colId xmlns:a16="http://schemas.microsoft.com/office/drawing/2014/main" val="2164940897"/>
                    </a:ext>
                  </a:extLst>
                </a:gridCol>
                <a:gridCol w="1103388">
                  <a:extLst>
                    <a:ext uri="{9D8B030D-6E8A-4147-A177-3AD203B41FA5}">
                      <a16:colId xmlns:a16="http://schemas.microsoft.com/office/drawing/2014/main" val="2552617691"/>
                    </a:ext>
                  </a:extLst>
                </a:gridCol>
                <a:gridCol w="1367029">
                  <a:extLst>
                    <a:ext uri="{9D8B030D-6E8A-4147-A177-3AD203B41FA5}">
                      <a16:colId xmlns:a16="http://schemas.microsoft.com/office/drawing/2014/main" val="4172239941"/>
                    </a:ext>
                  </a:extLst>
                </a:gridCol>
                <a:gridCol w="976449">
                  <a:extLst>
                    <a:ext uri="{9D8B030D-6E8A-4147-A177-3AD203B41FA5}">
                      <a16:colId xmlns:a16="http://schemas.microsoft.com/office/drawing/2014/main" val="4221545876"/>
                    </a:ext>
                  </a:extLst>
                </a:gridCol>
              </a:tblGrid>
              <a:tr h="734686">
                <a:tc>
                  <a:txBody>
                    <a:bodyPr/>
                    <a:lstStyle/>
                    <a:p>
                      <a:pPr algn="ctr"/>
                      <a:r>
                        <a:rPr lang="pl-PL" sz="1200">
                          <a:effectLst/>
                        </a:rPr>
                        <a:t>Lata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>
                          <a:effectLst/>
                        </a:rPr>
                        <a:t>Plan 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>
                          <a:effectLst/>
                        </a:rPr>
                        <a:t>Wykonanie             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>
                          <a:effectLst/>
                        </a:rPr>
                        <a:t>Stopień wykonania planu /w%/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>
                          <a:effectLst/>
                        </a:rPr>
                        <a:t>Dynamika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extLst>
                  <a:ext uri="{0D108BD9-81ED-4DB2-BD59-A6C34878D82A}">
                    <a16:rowId xmlns:a16="http://schemas.microsoft.com/office/drawing/2014/main" val="2372504224"/>
                  </a:ext>
                </a:extLst>
              </a:tr>
              <a:tr h="280241"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effectLst/>
                        </a:rPr>
                        <a:t>2013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200">
                          <a:effectLst/>
                        </a:rPr>
                        <a:t>26 000 000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200">
                          <a:effectLst/>
                        </a:rPr>
                        <a:t>21 759 048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>
                          <a:effectLst/>
                        </a:rPr>
                        <a:t>83,7%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>
                          <a:effectLst/>
                        </a:rPr>
                        <a:t>107,0%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extLst>
                  <a:ext uri="{0D108BD9-81ED-4DB2-BD59-A6C34878D82A}">
                    <a16:rowId xmlns:a16="http://schemas.microsoft.com/office/drawing/2014/main" val="1374919101"/>
                  </a:ext>
                </a:extLst>
              </a:tr>
              <a:tr h="280241">
                <a:tc>
                  <a:txBody>
                    <a:bodyPr/>
                    <a:lstStyle/>
                    <a:p>
                      <a:pPr algn="ctr"/>
                      <a:r>
                        <a:rPr lang="pl-PL" sz="1200">
                          <a:effectLst/>
                        </a:rPr>
                        <a:t>2014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200" dirty="0">
                          <a:effectLst/>
                        </a:rPr>
                        <a:t>26 700 000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200">
                          <a:effectLst/>
                        </a:rPr>
                        <a:t>25 413 814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>
                          <a:effectLst/>
                        </a:rPr>
                        <a:t>95,2%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>
                          <a:effectLst/>
                        </a:rPr>
                        <a:t>116,8%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extLst>
                  <a:ext uri="{0D108BD9-81ED-4DB2-BD59-A6C34878D82A}">
                    <a16:rowId xmlns:a16="http://schemas.microsoft.com/office/drawing/2014/main" val="289127753"/>
                  </a:ext>
                </a:extLst>
              </a:tr>
              <a:tr h="280241">
                <a:tc>
                  <a:txBody>
                    <a:bodyPr/>
                    <a:lstStyle/>
                    <a:p>
                      <a:pPr algn="ctr"/>
                      <a:r>
                        <a:rPr lang="pl-PL" sz="1200">
                          <a:effectLst/>
                        </a:rPr>
                        <a:t>2015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200" dirty="0">
                          <a:effectLst/>
                        </a:rPr>
                        <a:t>27 700 000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200" dirty="0">
                          <a:effectLst/>
                        </a:rPr>
                        <a:t>24 177 127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>
                          <a:effectLst/>
                        </a:rPr>
                        <a:t>87,3%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>
                          <a:effectLst/>
                        </a:rPr>
                        <a:t>95,1%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extLst>
                  <a:ext uri="{0D108BD9-81ED-4DB2-BD59-A6C34878D82A}">
                    <a16:rowId xmlns:a16="http://schemas.microsoft.com/office/drawing/2014/main" val="3682383129"/>
                  </a:ext>
                </a:extLst>
              </a:tr>
              <a:tr h="280241">
                <a:tc>
                  <a:txBody>
                    <a:bodyPr/>
                    <a:lstStyle/>
                    <a:p>
                      <a:pPr algn="ctr"/>
                      <a:r>
                        <a:rPr lang="pl-PL" sz="1200">
                          <a:effectLst/>
                        </a:rPr>
                        <a:t>2016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200">
                          <a:effectLst/>
                        </a:rPr>
                        <a:t>28 000 000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200">
                          <a:effectLst/>
                        </a:rPr>
                        <a:t>26 202 615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effectLst/>
                        </a:rPr>
                        <a:t>93,6%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>
                          <a:effectLst/>
                        </a:rPr>
                        <a:t>108,4%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extLst>
                  <a:ext uri="{0D108BD9-81ED-4DB2-BD59-A6C34878D82A}">
                    <a16:rowId xmlns:a16="http://schemas.microsoft.com/office/drawing/2014/main" val="3438616181"/>
                  </a:ext>
                </a:extLst>
              </a:tr>
              <a:tr h="280241">
                <a:tc>
                  <a:txBody>
                    <a:bodyPr/>
                    <a:lstStyle/>
                    <a:p>
                      <a:pPr algn="ctr"/>
                      <a:r>
                        <a:rPr lang="pl-PL" sz="1200">
                          <a:effectLst/>
                        </a:rPr>
                        <a:t>2017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200">
                          <a:effectLst/>
                        </a:rPr>
                        <a:t>29 000 000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200">
                          <a:effectLst/>
                        </a:rPr>
                        <a:t>30 542 691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effectLst/>
                        </a:rPr>
                        <a:t>105,3%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>
                          <a:effectLst/>
                        </a:rPr>
                        <a:t>116,6%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extLst>
                  <a:ext uri="{0D108BD9-81ED-4DB2-BD59-A6C34878D82A}">
                    <a16:rowId xmlns:a16="http://schemas.microsoft.com/office/drawing/2014/main" val="3301225652"/>
                  </a:ext>
                </a:extLst>
              </a:tr>
              <a:tr h="280241">
                <a:tc>
                  <a:txBody>
                    <a:bodyPr/>
                    <a:lstStyle/>
                    <a:p>
                      <a:pPr algn="ctr"/>
                      <a:r>
                        <a:rPr lang="pl-PL" sz="1200">
                          <a:effectLst/>
                        </a:rPr>
                        <a:t>2018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200">
                          <a:effectLst/>
                        </a:rPr>
                        <a:t>38 000 000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200">
                          <a:effectLst/>
                        </a:rPr>
                        <a:t>33 761 701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effectLst/>
                        </a:rPr>
                        <a:t>88,8%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>
                          <a:effectLst/>
                        </a:rPr>
                        <a:t>110,5%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extLst>
                  <a:ext uri="{0D108BD9-81ED-4DB2-BD59-A6C34878D82A}">
                    <a16:rowId xmlns:a16="http://schemas.microsoft.com/office/drawing/2014/main" val="4255920028"/>
                  </a:ext>
                </a:extLst>
              </a:tr>
              <a:tr h="280241">
                <a:tc>
                  <a:txBody>
                    <a:bodyPr/>
                    <a:lstStyle/>
                    <a:p>
                      <a:pPr algn="ctr"/>
                      <a:r>
                        <a:rPr lang="pl-PL" sz="1200">
                          <a:effectLst/>
                        </a:rPr>
                        <a:t>2019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200">
                          <a:effectLst/>
                        </a:rPr>
                        <a:t>38 029 918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200">
                          <a:effectLst/>
                        </a:rPr>
                        <a:t>30 156 682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effectLst/>
                        </a:rPr>
                        <a:t>79,3%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>
                          <a:effectLst/>
                        </a:rPr>
                        <a:t>89,3%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extLst>
                  <a:ext uri="{0D108BD9-81ED-4DB2-BD59-A6C34878D82A}">
                    <a16:rowId xmlns:a16="http://schemas.microsoft.com/office/drawing/2014/main" val="455678351"/>
                  </a:ext>
                </a:extLst>
              </a:tr>
              <a:tr h="280241">
                <a:tc>
                  <a:txBody>
                    <a:bodyPr/>
                    <a:lstStyle/>
                    <a:p>
                      <a:pPr algn="ctr"/>
                      <a:r>
                        <a:rPr lang="pl-PL" sz="1200">
                          <a:effectLst/>
                        </a:rPr>
                        <a:t>2020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200">
                          <a:effectLst/>
                        </a:rPr>
                        <a:t>38 000 000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200">
                          <a:effectLst/>
                        </a:rPr>
                        <a:t>32 847 344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>
                          <a:effectLst/>
                        </a:rPr>
                        <a:t>86,4%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effectLst/>
                        </a:rPr>
                        <a:t>108,9%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extLst>
                  <a:ext uri="{0D108BD9-81ED-4DB2-BD59-A6C34878D82A}">
                    <a16:rowId xmlns:a16="http://schemas.microsoft.com/office/drawing/2014/main" val="3146906882"/>
                  </a:ext>
                </a:extLst>
              </a:tr>
              <a:tr h="280241">
                <a:tc>
                  <a:txBody>
                    <a:bodyPr/>
                    <a:lstStyle/>
                    <a:p>
                      <a:pPr algn="ctr"/>
                      <a:r>
                        <a:rPr lang="pl-PL" sz="1200">
                          <a:effectLst/>
                        </a:rPr>
                        <a:t>2021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200">
                          <a:effectLst/>
                        </a:rPr>
                        <a:t>45 000 000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200">
                          <a:effectLst/>
                        </a:rPr>
                        <a:t>45 018 770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>
                          <a:effectLst/>
                        </a:rPr>
                        <a:t>100,0%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effectLst/>
                        </a:rPr>
                        <a:t>137,1%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extLst>
                  <a:ext uri="{0D108BD9-81ED-4DB2-BD59-A6C34878D82A}">
                    <a16:rowId xmlns:a16="http://schemas.microsoft.com/office/drawing/2014/main" val="1018083859"/>
                  </a:ext>
                </a:extLst>
              </a:tr>
              <a:tr h="280241"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effectLst/>
                        </a:rPr>
                        <a:t>2022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200" dirty="0">
                          <a:effectLst/>
                        </a:rPr>
                        <a:t>44 709 500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200" dirty="0">
                          <a:effectLst/>
                        </a:rPr>
                        <a:t>44 709 500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effectLst/>
                        </a:rPr>
                        <a:t>100,0%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effectLst/>
                        </a:rPr>
                        <a:t>99,3%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extLst>
                  <a:ext uri="{0D108BD9-81ED-4DB2-BD59-A6C34878D82A}">
                    <a16:rowId xmlns:a16="http://schemas.microsoft.com/office/drawing/2014/main" val="840023499"/>
                  </a:ext>
                </a:extLst>
              </a:tr>
              <a:tr h="280241"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>
                          <a:effectLst/>
                        </a:rPr>
                        <a:t>2023</a:t>
                      </a:r>
                      <a:endParaRPr lang="pl-PL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417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68 282 047</a:t>
                      </a:r>
                      <a:endParaRPr lang="pl-PL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417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68 282 047</a:t>
                      </a:r>
                      <a:endParaRPr lang="pl-PL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>
                          <a:effectLst/>
                        </a:rPr>
                        <a:t>100,0%</a:t>
                      </a:r>
                      <a:endParaRPr lang="pl-PL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>
                          <a:effectLst/>
                        </a:rPr>
                        <a:t>152,72%</a:t>
                      </a:r>
                      <a:endParaRPr lang="pl-PL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extLst>
                  <a:ext uri="{0D108BD9-81ED-4DB2-BD59-A6C34878D82A}">
                    <a16:rowId xmlns:a16="http://schemas.microsoft.com/office/drawing/2014/main" val="41951927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61245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0" y="6796631"/>
            <a:ext cx="7199313" cy="25552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4000" rtlCol="0" anchor="ctr"/>
          <a:lstStyle/>
          <a:p>
            <a:pPr algn="ctr"/>
            <a:r>
              <a:rPr lang="pl-PL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Wykonanie Budżetu Miasta Gdyni za rok 2023</a:t>
            </a:r>
          </a:p>
        </p:txBody>
      </p:sp>
      <p:sp>
        <p:nvSpPr>
          <p:cNvPr id="11" name="Prostokąt 10"/>
          <p:cNvSpPr/>
          <p:nvPr/>
        </p:nvSpPr>
        <p:spPr>
          <a:xfrm>
            <a:off x="-1" y="146489"/>
            <a:ext cx="7199313" cy="45267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4000" rtlCol="0" anchor="ctr"/>
          <a:lstStyle/>
          <a:p>
            <a:pPr algn="ctr"/>
            <a:r>
              <a:rPr lang="pl-PL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WYKONANIE BUDŻETU MIASTA GDYNI za rok 2023</a:t>
            </a:r>
          </a:p>
        </p:txBody>
      </p:sp>
      <p:sp>
        <p:nvSpPr>
          <p:cNvPr id="46" name="Owal 45"/>
          <p:cNvSpPr/>
          <p:nvPr/>
        </p:nvSpPr>
        <p:spPr>
          <a:xfrm>
            <a:off x="1585593" y="1114422"/>
            <a:ext cx="469233" cy="461504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pl-PL" sz="1100" b="1" dirty="0">
                <a:solidFill>
                  <a:schemeClr val="bg1">
                    <a:lumMod val="95000"/>
                  </a:schemeClr>
                </a:solidFill>
                <a:latin typeface="Arial Rounded MT Bold" panose="020F0704030504030204" pitchFamily="34" charset="0"/>
              </a:rPr>
              <a:t>PLN</a:t>
            </a:r>
          </a:p>
        </p:txBody>
      </p:sp>
      <p:sp>
        <p:nvSpPr>
          <p:cNvPr id="10" name="pole tekstowe 9">
            <a:extLst>
              <a:ext uri="{FF2B5EF4-FFF2-40B4-BE49-F238E27FC236}">
                <a16:creationId xmlns:a16="http://schemas.microsoft.com/office/drawing/2014/main" id="{0E7880AF-E095-446A-98AB-D2EF38251662}"/>
              </a:ext>
            </a:extLst>
          </p:cNvPr>
          <p:cNvSpPr txBox="1"/>
          <p:nvPr/>
        </p:nvSpPr>
        <p:spPr>
          <a:xfrm>
            <a:off x="259372" y="820210"/>
            <a:ext cx="64359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ts val="1800"/>
              </a:spcBef>
              <a:spcAft>
                <a:spcPts val="0"/>
              </a:spcAft>
              <a:buSzPts val="1600"/>
              <a:tabLst>
                <a:tab pos="457200" algn="l"/>
              </a:tabLst>
            </a:pPr>
            <a:r>
              <a:rPr lang="pl-PL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SUBWENCJA OGÓLNA</a:t>
            </a:r>
            <a:endParaRPr lang="pl-PL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2" name="pole tekstowe 11">
            <a:extLst>
              <a:ext uri="{FF2B5EF4-FFF2-40B4-BE49-F238E27FC236}">
                <a16:creationId xmlns:a16="http://schemas.microsoft.com/office/drawing/2014/main" id="{90C603E0-3E82-4E52-9B94-B079A4CC2BFD}"/>
              </a:ext>
            </a:extLst>
          </p:cNvPr>
          <p:cNvSpPr txBox="1"/>
          <p:nvPr/>
        </p:nvSpPr>
        <p:spPr>
          <a:xfrm>
            <a:off x="241540" y="1189542"/>
            <a:ext cx="6453802" cy="45262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"/>
            <a:r>
              <a:rPr lang="pl-PL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pl-PL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tabLst>
                <a:tab pos="4500880" algn="l"/>
                <a:tab pos="449580" algn="l"/>
              </a:tabLst>
            </a:pPr>
            <a:r>
              <a:rPr lang="pl-PL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Wpływy z tytułu subwencji ogólnej wyniosły </a:t>
            </a:r>
            <a:r>
              <a:rPr lang="pl-PL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434.655.152 </a:t>
            </a:r>
            <a:r>
              <a:rPr lang="pl-PL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zł </a:t>
            </a:r>
            <a:r>
              <a:rPr lang="pl-PL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tj. 100% planu, co stanowi </a:t>
            </a:r>
            <a:r>
              <a:rPr lang="pl-PL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22,7</a:t>
            </a:r>
            <a:r>
              <a:rPr lang="pl-PL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% dochodów bieżących i były </a:t>
            </a:r>
            <a:r>
              <a:rPr lang="pl-PL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wyższe</a:t>
            </a:r>
            <a:r>
              <a:rPr lang="pl-PL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od uzyskanych w 2022 r. o 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118.410.569 </a:t>
            </a:r>
            <a:r>
              <a:rPr lang="pl-PL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zł (tj. o </a:t>
            </a:r>
            <a:r>
              <a:rPr lang="pl-PL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37,4</a:t>
            </a:r>
            <a:r>
              <a:rPr lang="pl-PL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%). Jest to wynikiem otrzymania w 2022 roku wyższej o 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55.365.733 </a:t>
            </a:r>
            <a:r>
              <a:rPr lang="pl-PL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zł subwencji oświatowej oraz </a:t>
            </a:r>
            <a:r>
              <a:rPr lang="pl-PL" sz="1600" dirty="0">
                <a:latin typeface="Times New Roman" panose="02020603050405020304" pitchFamily="18" charset="0"/>
              </a:rPr>
              <a:t>dodatkowych środków z subwencji uzupełniającej dla gmin i powiatów w wysokości </a:t>
            </a:r>
            <a:r>
              <a:rPr lang="pl-PL" dirty="0">
                <a:latin typeface="Times New Roman" panose="02020603050405020304" pitchFamily="18" charset="0"/>
              </a:rPr>
              <a:t>63.948.370</a:t>
            </a:r>
            <a:r>
              <a:rPr lang="pl-PL" sz="1600" dirty="0">
                <a:latin typeface="Times New Roman" panose="02020603050405020304" pitchFamily="18" charset="0"/>
              </a:rPr>
              <a:t> zł.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oświatowa w wysokości </a:t>
            </a:r>
            <a:r>
              <a:rPr lang="pl-PL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366.444.598 zł</a:t>
            </a:r>
            <a:r>
              <a:rPr lang="pl-PL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l-PL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(100% planu), 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równoważąca dla powiatu w wysokości </a:t>
            </a:r>
            <a:r>
              <a:rPr lang="pl-PL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4.262.183</a:t>
            </a:r>
            <a:r>
              <a:rPr lang="pl-PL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zł</a:t>
            </a:r>
            <a:r>
              <a:rPr lang="pl-PL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(100% planu)</a:t>
            </a:r>
            <a:endParaRPr lang="pl-PL" sz="16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lnSpc>
                <a:spcPct val="150000"/>
              </a:lnSpc>
              <a:spcBef>
                <a:spcPts val="600"/>
              </a:spcBef>
              <a:buSzPts val="1200"/>
              <a:buFont typeface="Arial" panose="020B0604020202020204" pitchFamily="34" charset="0"/>
              <a:buChar char="•"/>
              <a:tabLst>
                <a:tab pos="480695" algn="l"/>
              </a:tabLst>
            </a:pPr>
            <a:r>
              <a:rPr lang="pl-PL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uzupełnienie subwencji ogólnej -  </a:t>
            </a:r>
            <a:r>
              <a:rPr lang="pl-PL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63.948.370 </a:t>
            </a:r>
            <a:r>
              <a:rPr lang="pl-PL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zł</a:t>
            </a:r>
            <a:r>
              <a:rPr lang="pl-PL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(100% planu).</a:t>
            </a:r>
            <a:endParaRPr lang="pl-PL" sz="16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600"/>
              </a:spcBef>
              <a:buSzPts val="1200"/>
              <a:tabLst>
                <a:tab pos="480695" algn="l"/>
              </a:tabLst>
            </a:pPr>
            <a:r>
              <a:rPr lang="pl-PL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 2023 r. miasto uzyskało subwencję oświatową wyższą o 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55.365.733</a:t>
            </a:r>
            <a:r>
              <a:rPr lang="pl-PL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zł, tj. o 17,8%. 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buSzPts val="1200"/>
              <a:tabLst>
                <a:tab pos="480695" algn="l"/>
              </a:tabLst>
            </a:pPr>
            <a:r>
              <a:rPr lang="pl-PL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Subwencja równoważąca była </a:t>
            </a:r>
            <a:r>
              <a:rPr lang="pl-PL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niższ</a:t>
            </a:r>
            <a:r>
              <a:rPr lang="pl-PL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 o 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856.137 </a:t>
            </a:r>
            <a:r>
              <a:rPr lang="pl-PL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zł, tj. o </a:t>
            </a:r>
            <a:r>
              <a:rPr lang="pl-PL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16,7</a:t>
            </a:r>
            <a:r>
              <a:rPr lang="pl-PL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%. </a:t>
            </a:r>
          </a:p>
        </p:txBody>
      </p:sp>
    </p:spTree>
    <p:extLst>
      <p:ext uri="{BB962C8B-B14F-4D97-AF65-F5344CB8AC3E}">
        <p14:creationId xmlns:p14="http://schemas.microsoft.com/office/powerpoint/2010/main" val="7660323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0" y="6796631"/>
            <a:ext cx="7199313" cy="25552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4000" rtlCol="0" anchor="ctr"/>
          <a:lstStyle/>
          <a:p>
            <a:pPr algn="ctr"/>
            <a:r>
              <a:rPr lang="pl-PL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Wykonanie Budżetu Miasta Gdyni za rok 2023</a:t>
            </a:r>
          </a:p>
        </p:txBody>
      </p:sp>
      <p:sp>
        <p:nvSpPr>
          <p:cNvPr id="11" name="Prostokąt 10"/>
          <p:cNvSpPr/>
          <p:nvPr/>
        </p:nvSpPr>
        <p:spPr>
          <a:xfrm>
            <a:off x="-1" y="86104"/>
            <a:ext cx="7199313" cy="45267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4000" rtlCol="0" anchor="ctr"/>
          <a:lstStyle/>
          <a:p>
            <a:pPr algn="ctr"/>
            <a:r>
              <a:rPr lang="pl-PL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WYKONANIE BUDŻETU MIASTA GDYNI za rok 2023</a:t>
            </a:r>
          </a:p>
        </p:txBody>
      </p:sp>
      <p:sp>
        <p:nvSpPr>
          <p:cNvPr id="46" name="Owal 45"/>
          <p:cNvSpPr/>
          <p:nvPr/>
        </p:nvSpPr>
        <p:spPr>
          <a:xfrm>
            <a:off x="1585593" y="1114422"/>
            <a:ext cx="469233" cy="461504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pl-PL" sz="1100" b="1" dirty="0">
                <a:solidFill>
                  <a:schemeClr val="bg1">
                    <a:lumMod val="95000"/>
                  </a:schemeClr>
                </a:solidFill>
                <a:latin typeface="Arial Rounded MT Bold" panose="020F0704030504030204" pitchFamily="34" charset="0"/>
              </a:rPr>
              <a:t>PLN</a:t>
            </a:r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id="{DDBB9370-DB4E-4D60-A88D-8D6BD6515F9E}"/>
              </a:ext>
            </a:extLst>
          </p:cNvPr>
          <p:cNvSpPr txBox="1"/>
          <p:nvPr/>
        </p:nvSpPr>
        <p:spPr>
          <a:xfrm>
            <a:off x="1069842" y="696292"/>
            <a:ext cx="46905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b="1" dirty="0"/>
              <a:t>DOCHODY MAJĄTKOWE</a:t>
            </a:r>
          </a:p>
        </p:txBody>
      </p:sp>
      <p:sp>
        <p:nvSpPr>
          <p:cNvPr id="35" name="pole tekstowe 34">
            <a:extLst>
              <a:ext uri="{FF2B5EF4-FFF2-40B4-BE49-F238E27FC236}">
                <a16:creationId xmlns:a16="http://schemas.microsoft.com/office/drawing/2014/main" id="{CDAE1DB6-60CB-4180-9CF1-BC1648E27963}"/>
              </a:ext>
            </a:extLst>
          </p:cNvPr>
          <p:cNvSpPr txBox="1"/>
          <p:nvPr/>
        </p:nvSpPr>
        <p:spPr>
          <a:xfrm>
            <a:off x="923193" y="4972179"/>
            <a:ext cx="5583043" cy="12311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l-PL" sz="18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Dochody majątkowe stanowiły 6,9% dochodów ogółem i wyniosły </a:t>
            </a:r>
            <a:r>
              <a:rPr lang="pl-PL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136.678.210 z</a:t>
            </a:r>
            <a:r>
              <a:rPr lang="pl-PL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ł</a:t>
            </a:r>
            <a:r>
              <a:rPr lang="pl-PL" sz="18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pl-PL" dirty="0">
                <a:latin typeface="Times New Roman" panose="02020603050405020304" pitchFamily="18" charset="0"/>
                <a:ea typeface="Times New Roman" panose="02020603050405020304" pitchFamily="18" charset="0"/>
              </a:rPr>
              <a:t>59</a:t>
            </a:r>
            <a:r>
              <a:rPr lang="pl-PL" sz="18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% planu).</a:t>
            </a:r>
            <a:endParaRPr lang="pl-PL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pl-PL" sz="18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Dochody te były </a:t>
            </a:r>
            <a:r>
              <a:rPr lang="pl-PL" dirty="0">
                <a:latin typeface="Times New Roman" panose="02020603050405020304" pitchFamily="18" charset="0"/>
                <a:ea typeface="Times New Roman" panose="02020603050405020304" pitchFamily="18" charset="0"/>
              </a:rPr>
              <a:t>wyższe</a:t>
            </a:r>
            <a:r>
              <a:rPr lang="pl-PL" sz="18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od uzyskanych w 2022 r. o </a:t>
            </a:r>
            <a:r>
              <a:rPr lang="pl-PL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21.368.136</a:t>
            </a:r>
            <a:r>
              <a:rPr lang="pl-PL" sz="18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zł, tj. o </a:t>
            </a:r>
            <a:r>
              <a:rPr lang="pl-PL" dirty="0">
                <a:latin typeface="Times New Roman" panose="02020603050405020304" pitchFamily="18" charset="0"/>
                <a:ea typeface="Times New Roman" panose="02020603050405020304" pitchFamily="18" charset="0"/>
              </a:rPr>
              <a:t>18,5</a:t>
            </a:r>
            <a:r>
              <a:rPr lang="pl-PL" sz="18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%.</a:t>
            </a:r>
            <a:endParaRPr lang="pl-PL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2050" name="Wykres 1">
            <a:extLst>
              <a:ext uri="{FF2B5EF4-FFF2-40B4-BE49-F238E27FC236}">
                <a16:creationId xmlns:a16="http://schemas.microsoft.com/office/drawing/2014/main" id="{BCA1832F-FC79-F096-C28B-F55A9E4206DB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20"/>
          <a:stretch>
            <a:fillRect/>
          </a:stretch>
        </p:blipFill>
        <p:spPr bwMode="auto">
          <a:xfrm>
            <a:off x="987552" y="1368674"/>
            <a:ext cx="5330951" cy="3477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497557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0" y="6796631"/>
            <a:ext cx="7199313" cy="25552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4000" rtlCol="0" anchor="ctr"/>
          <a:lstStyle/>
          <a:p>
            <a:pPr algn="ctr"/>
            <a:r>
              <a:rPr lang="pl-PL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Wykonanie Budżetu Miasta Gdyni za rok 2023</a:t>
            </a:r>
          </a:p>
        </p:txBody>
      </p:sp>
      <p:sp>
        <p:nvSpPr>
          <p:cNvPr id="11" name="Prostokąt 10"/>
          <p:cNvSpPr/>
          <p:nvPr/>
        </p:nvSpPr>
        <p:spPr>
          <a:xfrm>
            <a:off x="-1" y="146489"/>
            <a:ext cx="7199313" cy="45267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4000" rtlCol="0" anchor="ctr"/>
          <a:lstStyle/>
          <a:p>
            <a:pPr algn="ctr"/>
            <a:r>
              <a:rPr lang="pl-PL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WYKONANIE BUDŻETU MIASTA GDYNI za rok 2023</a:t>
            </a:r>
          </a:p>
        </p:txBody>
      </p:sp>
      <p:sp>
        <p:nvSpPr>
          <p:cNvPr id="46" name="Owal 45"/>
          <p:cNvSpPr/>
          <p:nvPr/>
        </p:nvSpPr>
        <p:spPr>
          <a:xfrm>
            <a:off x="1585593" y="1114422"/>
            <a:ext cx="469233" cy="461504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pl-PL" sz="1100" b="1" dirty="0">
                <a:solidFill>
                  <a:schemeClr val="bg1">
                    <a:lumMod val="95000"/>
                  </a:schemeClr>
                </a:solidFill>
                <a:latin typeface="Arial Rounded MT Bold" panose="020F0704030504030204" pitchFamily="34" charset="0"/>
              </a:rPr>
              <a:t>PLN</a:t>
            </a:r>
          </a:p>
        </p:txBody>
      </p:sp>
      <p:sp>
        <p:nvSpPr>
          <p:cNvPr id="10" name="pole tekstowe 9">
            <a:extLst>
              <a:ext uri="{FF2B5EF4-FFF2-40B4-BE49-F238E27FC236}">
                <a16:creationId xmlns:a16="http://schemas.microsoft.com/office/drawing/2014/main" id="{0E7880AF-E095-446A-98AB-D2EF38251662}"/>
              </a:ext>
            </a:extLst>
          </p:cNvPr>
          <p:cNvSpPr txBox="1"/>
          <p:nvPr/>
        </p:nvSpPr>
        <p:spPr>
          <a:xfrm>
            <a:off x="259372" y="945145"/>
            <a:ext cx="64359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ts val="1800"/>
              </a:spcBef>
              <a:spcAft>
                <a:spcPts val="0"/>
              </a:spcAft>
              <a:buSzPts val="1600"/>
              <a:tabLst>
                <a:tab pos="457200" algn="l"/>
              </a:tabLst>
            </a:pPr>
            <a:r>
              <a:rPr lang="pl-PL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DOCHODY MAJĄTKOWE</a:t>
            </a:r>
            <a:endParaRPr lang="pl-PL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C6A33FB7-1F42-4936-253F-B62B826923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2670854"/>
              </p:ext>
            </p:extLst>
          </p:nvPr>
        </p:nvGraphicFramePr>
        <p:xfrm>
          <a:off x="259372" y="1483754"/>
          <a:ext cx="6799796" cy="50291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6582">
                  <a:extLst>
                    <a:ext uri="{9D8B030D-6E8A-4147-A177-3AD203B41FA5}">
                      <a16:colId xmlns:a16="http://schemas.microsoft.com/office/drawing/2014/main" val="2378756331"/>
                    </a:ext>
                  </a:extLst>
                </a:gridCol>
                <a:gridCol w="2934959">
                  <a:extLst>
                    <a:ext uri="{9D8B030D-6E8A-4147-A177-3AD203B41FA5}">
                      <a16:colId xmlns:a16="http://schemas.microsoft.com/office/drawing/2014/main" val="692285525"/>
                    </a:ext>
                  </a:extLst>
                </a:gridCol>
                <a:gridCol w="961221">
                  <a:extLst>
                    <a:ext uri="{9D8B030D-6E8A-4147-A177-3AD203B41FA5}">
                      <a16:colId xmlns:a16="http://schemas.microsoft.com/office/drawing/2014/main" val="330029625"/>
                    </a:ext>
                  </a:extLst>
                </a:gridCol>
                <a:gridCol w="895895">
                  <a:extLst>
                    <a:ext uri="{9D8B030D-6E8A-4147-A177-3AD203B41FA5}">
                      <a16:colId xmlns:a16="http://schemas.microsoft.com/office/drawing/2014/main" val="1247290508"/>
                    </a:ext>
                  </a:extLst>
                </a:gridCol>
                <a:gridCol w="877562">
                  <a:extLst>
                    <a:ext uri="{9D8B030D-6E8A-4147-A177-3AD203B41FA5}">
                      <a16:colId xmlns:a16="http://schemas.microsoft.com/office/drawing/2014/main" val="1805960006"/>
                    </a:ext>
                  </a:extLst>
                </a:gridCol>
                <a:gridCol w="783577">
                  <a:extLst>
                    <a:ext uri="{9D8B030D-6E8A-4147-A177-3AD203B41FA5}">
                      <a16:colId xmlns:a16="http://schemas.microsoft.com/office/drawing/2014/main" val="4086140129"/>
                    </a:ext>
                  </a:extLst>
                </a:gridCol>
              </a:tblGrid>
              <a:tr h="1154015">
                <a:tc gridSpan="2"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effectLst/>
                        </a:rPr>
                        <a:t>Treść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effectLst/>
                        </a:rPr>
                        <a:t>Plan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>
                          <a:effectLst/>
                        </a:rPr>
                        <a:t>Wykonanie 2023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>
                          <a:effectLst/>
                        </a:rPr>
                        <a:t>stopień wykonania planu    /w%/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>
                          <a:effectLst/>
                        </a:rPr>
                        <a:t>udział w strukturze /w%/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extLst>
                  <a:ext uri="{0D108BD9-81ED-4DB2-BD59-A6C34878D82A}">
                    <a16:rowId xmlns:a16="http://schemas.microsoft.com/office/drawing/2014/main" val="695360457"/>
                  </a:ext>
                </a:extLst>
              </a:tr>
              <a:tr h="271965">
                <a:tc>
                  <a:txBody>
                    <a:bodyPr/>
                    <a:lstStyle/>
                    <a:p>
                      <a:pPr algn="ctr"/>
                      <a:r>
                        <a:rPr lang="pl-PL" sz="800">
                          <a:effectLst/>
                        </a:rPr>
                        <a:t>I.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r>
                        <a:rPr lang="pl-PL" sz="1200">
                          <a:effectLst/>
                        </a:rPr>
                        <a:t>Dochody własne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200">
                          <a:effectLst/>
                        </a:rPr>
                        <a:t>132 461 314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200" dirty="0">
                          <a:effectLst/>
                        </a:rPr>
                        <a:t>81 459 704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200">
                          <a:effectLst/>
                        </a:rPr>
                        <a:t>61,5%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200">
                          <a:effectLst/>
                        </a:rPr>
                        <a:t>59,6%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extLst>
                  <a:ext uri="{0D108BD9-81ED-4DB2-BD59-A6C34878D82A}">
                    <a16:rowId xmlns:a16="http://schemas.microsoft.com/office/drawing/2014/main" val="3205205968"/>
                  </a:ext>
                </a:extLst>
              </a:tr>
              <a:tr h="271965">
                <a:tc>
                  <a:txBody>
                    <a:bodyPr/>
                    <a:lstStyle/>
                    <a:p>
                      <a:pPr algn="ctr"/>
                      <a:r>
                        <a:rPr lang="pl-PL" sz="900">
                          <a:effectLst/>
                        </a:rPr>
                        <a:t>1.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indent="114300"/>
                      <a:r>
                        <a:rPr lang="pl-PL" sz="1200" dirty="0">
                          <a:effectLst/>
                        </a:rPr>
                        <a:t> dochody z majątku miasta, w tym: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200" dirty="0">
                          <a:effectLst/>
                        </a:rPr>
                        <a:t>69 500 000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200" dirty="0">
                          <a:effectLst/>
                        </a:rPr>
                        <a:t>55 677 792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200" dirty="0">
                          <a:effectLst/>
                        </a:rPr>
                        <a:t>80,1%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200" dirty="0">
                          <a:effectLst/>
                        </a:rPr>
                        <a:t>40,7%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extLst>
                  <a:ext uri="{0D108BD9-81ED-4DB2-BD59-A6C34878D82A}">
                    <a16:rowId xmlns:a16="http://schemas.microsoft.com/office/drawing/2014/main" val="1759033075"/>
                  </a:ext>
                </a:extLst>
              </a:tr>
              <a:tr h="271965">
                <a:tc>
                  <a:txBody>
                    <a:bodyPr/>
                    <a:lstStyle/>
                    <a:p>
                      <a:pPr algn="ctr"/>
                      <a:r>
                        <a:rPr lang="pl-PL" sz="900">
                          <a:effectLst/>
                        </a:rPr>
                        <a:t> 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r>
                        <a:rPr lang="pl-PL" sz="1200" b="1" dirty="0">
                          <a:effectLst/>
                        </a:rPr>
                        <a:t>wpływy ze sprzedaży mienia komunalnego</a:t>
                      </a:r>
                      <a:endParaRPr lang="pl-PL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200" b="1" dirty="0">
                          <a:effectLst/>
                        </a:rPr>
                        <a:t>67 000 000</a:t>
                      </a:r>
                      <a:endParaRPr lang="pl-PL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200" b="1" dirty="0">
                          <a:effectLst/>
                        </a:rPr>
                        <a:t>53 700 534</a:t>
                      </a:r>
                      <a:endParaRPr lang="pl-PL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200" b="1" dirty="0">
                          <a:effectLst/>
                        </a:rPr>
                        <a:t>80,2%</a:t>
                      </a:r>
                      <a:endParaRPr lang="pl-PL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200" b="1" dirty="0">
                          <a:effectLst/>
                        </a:rPr>
                        <a:t>39,3%</a:t>
                      </a:r>
                      <a:endParaRPr lang="pl-PL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extLst>
                  <a:ext uri="{0D108BD9-81ED-4DB2-BD59-A6C34878D82A}">
                    <a16:rowId xmlns:a16="http://schemas.microsoft.com/office/drawing/2014/main" val="3098633327"/>
                  </a:ext>
                </a:extLst>
              </a:tr>
              <a:tr h="448375">
                <a:tc>
                  <a:txBody>
                    <a:bodyPr/>
                    <a:lstStyle/>
                    <a:p>
                      <a:pPr algn="ctr"/>
                      <a:r>
                        <a:rPr lang="pl-PL" sz="900">
                          <a:effectLst/>
                        </a:rPr>
                        <a:t> 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r>
                        <a:rPr lang="pl-PL" sz="1200">
                          <a:effectLst/>
                        </a:rPr>
                        <a:t>przekształcenie prawa użytkowania wieczystego w prawo własności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200">
                          <a:effectLst/>
                        </a:rPr>
                        <a:t>2 500 000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200">
                          <a:effectLst/>
                        </a:rPr>
                        <a:t>1 773 295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200" dirty="0">
                          <a:effectLst/>
                        </a:rPr>
                        <a:t>70,9%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200">
                          <a:effectLst/>
                        </a:rPr>
                        <a:t>1,3%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extLst>
                  <a:ext uri="{0D108BD9-81ED-4DB2-BD59-A6C34878D82A}">
                    <a16:rowId xmlns:a16="http://schemas.microsoft.com/office/drawing/2014/main" val="3571352557"/>
                  </a:ext>
                </a:extLst>
              </a:tr>
              <a:tr h="271965">
                <a:tc>
                  <a:txBody>
                    <a:bodyPr/>
                    <a:lstStyle/>
                    <a:p>
                      <a:pPr algn="ctr"/>
                      <a:r>
                        <a:rPr lang="pl-PL" sz="900">
                          <a:effectLst/>
                        </a:rPr>
                        <a:t> 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r>
                        <a:rPr lang="pl-PL" sz="1200">
                          <a:effectLst/>
                        </a:rPr>
                        <a:t>wpływy za przejęcie gruntów pod inwestycje drogowe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r>
                        <a:rPr lang="pl-PL" sz="1200">
                          <a:effectLst/>
                        </a:rPr>
                        <a:t> 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200">
                          <a:effectLst/>
                        </a:rPr>
                        <a:t>164 870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r>
                        <a:rPr lang="pl-PL" sz="1200" dirty="0">
                          <a:effectLst/>
                        </a:rPr>
                        <a:t> 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200">
                          <a:effectLst/>
                        </a:rPr>
                        <a:t>0,1%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extLst>
                  <a:ext uri="{0D108BD9-81ED-4DB2-BD59-A6C34878D82A}">
                    <a16:rowId xmlns:a16="http://schemas.microsoft.com/office/drawing/2014/main" val="1703258533"/>
                  </a:ext>
                </a:extLst>
              </a:tr>
              <a:tr h="271965">
                <a:tc>
                  <a:txBody>
                    <a:bodyPr/>
                    <a:lstStyle/>
                    <a:p>
                      <a:pPr algn="ctr"/>
                      <a:r>
                        <a:rPr lang="pl-PL" sz="900">
                          <a:effectLst/>
                        </a:rPr>
                        <a:t> 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r>
                        <a:rPr lang="pl-PL" sz="1200">
                          <a:effectLst/>
                        </a:rPr>
                        <a:t>wpływy ze sprzedaży majątku miasta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r>
                        <a:rPr lang="pl-PL" sz="1200">
                          <a:effectLst/>
                        </a:rPr>
                        <a:t> 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200">
                          <a:effectLst/>
                        </a:rPr>
                        <a:t>9 989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r>
                        <a:rPr lang="pl-PL" sz="1200" dirty="0">
                          <a:effectLst/>
                        </a:rPr>
                        <a:t> 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200">
                          <a:effectLst/>
                        </a:rPr>
                        <a:t>0,0%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extLst>
                  <a:ext uri="{0D108BD9-81ED-4DB2-BD59-A6C34878D82A}">
                    <a16:rowId xmlns:a16="http://schemas.microsoft.com/office/drawing/2014/main" val="290465980"/>
                  </a:ext>
                </a:extLst>
              </a:tr>
              <a:tr h="271965">
                <a:tc>
                  <a:txBody>
                    <a:bodyPr/>
                    <a:lstStyle/>
                    <a:p>
                      <a:pPr algn="ctr"/>
                      <a:r>
                        <a:rPr lang="pl-PL" sz="900">
                          <a:effectLst/>
                        </a:rPr>
                        <a:t> 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r>
                        <a:rPr lang="pl-PL" sz="1200">
                          <a:effectLst/>
                        </a:rPr>
                        <a:t>wpływy ze zbycia praw majątkowych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200">
                          <a:effectLst/>
                        </a:rPr>
                        <a:t>0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200">
                          <a:effectLst/>
                        </a:rPr>
                        <a:t>29 104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effectLst/>
                        </a:rPr>
                        <a:t> 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200">
                          <a:effectLst/>
                        </a:rPr>
                        <a:t>0,0%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extLst>
                  <a:ext uri="{0D108BD9-81ED-4DB2-BD59-A6C34878D82A}">
                    <a16:rowId xmlns:a16="http://schemas.microsoft.com/office/drawing/2014/main" val="2657051101"/>
                  </a:ext>
                </a:extLst>
              </a:tr>
              <a:tr h="448375">
                <a:tc>
                  <a:txBody>
                    <a:bodyPr/>
                    <a:lstStyle/>
                    <a:p>
                      <a:pPr algn="ctr"/>
                      <a:r>
                        <a:rPr lang="pl-PL" sz="900">
                          <a:effectLst/>
                        </a:rPr>
                        <a:t>2.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indent="114300"/>
                      <a:r>
                        <a:rPr lang="pl-PL" sz="1200">
                          <a:effectLst/>
                        </a:rPr>
                        <a:t>dotacje i inne środki zewnętrzne na dofinansowanie zadań własnych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200">
                          <a:effectLst/>
                        </a:rPr>
                        <a:t>62 961 314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200">
                          <a:effectLst/>
                        </a:rPr>
                        <a:t>25 781 912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200">
                          <a:effectLst/>
                        </a:rPr>
                        <a:t>40,9%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200" dirty="0">
                          <a:effectLst/>
                        </a:rPr>
                        <a:t>18,9%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extLst>
                  <a:ext uri="{0D108BD9-81ED-4DB2-BD59-A6C34878D82A}">
                    <a16:rowId xmlns:a16="http://schemas.microsoft.com/office/drawing/2014/main" val="2732767895"/>
                  </a:ext>
                </a:extLst>
              </a:tr>
              <a:tr h="271965">
                <a:tc>
                  <a:txBody>
                    <a:bodyPr/>
                    <a:lstStyle/>
                    <a:p>
                      <a:pPr algn="ctr"/>
                      <a:r>
                        <a:rPr lang="pl-PL" sz="900">
                          <a:effectLst/>
                        </a:rPr>
                        <a:t>II.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r>
                        <a:rPr lang="pl-PL" sz="1200">
                          <a:effectLst/>
                        </a:rPr>
                        <a:t>Subwencja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200">
                          <a:effectLst/>
                        </a:rPr>
                        <a:t>10 000 000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200">
                          <a:effectLst/>
                        </a:rPr>
                        <a:t>10 000 000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200">
                          <a:effectLst/>
                        </a:rPr>
                        <a:t>100,0%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200" dirty="0">
                          <a:effectLst/>
                        </a:rPr>
                        <a:t>7,3%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extLst>
                  <a:ext uri="{0D108BD9-81ED-4DB2-BD59-A6C34878D82A}">
                    <a16:rowId xmlns:a16="http://schemas.microsoft.com/office/drawing/2014/main" val="2738901756"/>
                  </a:ext>
                </a:extLst>
              </a:tr>
              <a:tr h="271965">
                <a:tc>
                  <a:txBody>
                    <a:bodyPr/>
                    <a:lstStyle/>
                    <a:p>
                      <a:pPr algn="ctr"/>
                      <a:r>
                        <a:rPr lang="pl-PL" sz="800">
                          <a:effectLst/>
                        </a:rPr>
                        <a:t>III.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r>
                        <a:rPr lang="pl-PL" sz="1200">
                          <a:effectLst/>
                        </a:rPr>
                        <a:t>Środki z UE na dofinansowanie zadań własnych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200">
                          <a:effectLst/>
                        </a:rPr>
                        <a:t>89 199 356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200">
                          <a:effectLst/>
                        </a:rPr>
                        <a:t>45 206 447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200">
                          <a:effectLst/>
                        </a:rPr>
                        <a:t>50,7%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200" dirty="0">
                          <a:effectLst/>
                        </a:rPr>
                        <a:t>33,1%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extLst>
                  <a:ext uri="{0D108BD9-81ED-4DB2-BD59-A6C34878D82A}">
                    <a16:rowId xmlns:a16="http://schemas.microsoft.com/office/drawing/2014/main" val="4150988162"/>
                  </a:ext>
                </a:extLst>
              </a:tr>
              <a:tr h="271965">
                <a:tc>
                  <a:txBody>
                    <a:bodyPr/>
                    <a:lstStyle/>
                    <a:p>
                      <a:pPr algn="ctr"/>
                      <a:r>
                        <a:rPr lang="pl-PL" sz="800">
                          <a:effectLst/>
                        </a:rPr>
                        <a:t>IV.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r>
                        <a:rPr lang="pl-PL" sz="1200">
                          <a:effectLst/>
                        </a:rPr>
                        <a:t>Dotacje celowe z budżetu państwa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200">
                          <a:effectLst/>
                        </a:rPr>
                        <a:t>13 000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200">
                          <a:effectLst/>
                        </a:rPr>
                        <a:t>12 054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200">
                          <a:effectLst/>
                        </a:rPr>
                        <a:t>92,7%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200" dirty="0">
                          <a:effectLst/>
                        </a:rPr>
                        <a:t>0,01%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extLst>
                  <a:ext uri="{0D108BD9-81ED-4DB2-BD59-A6C34878D82A}">
                    <a16:rowId xmlns:a16="http://schemas.microsoft.com/office/drawing/2014/main" val="152442400"/>
                  </a:ext>
                </a:extLst>
              </a:tr>
              <a:tr h="271965">
                <a:tc gridSpan="2">
                  <a:txBody>
                    <a:bodyPr/>
                    <a:lstStyle/>
                    <a:p>
                      <a:pPr algn="ctr"/>
                      <a:r>
                        <a:rPr lang="pl-PL" sz="900">
                          <a:effectLst/>
                        </a:rPr>
                        <a:t>      OGÓŁEM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000">
                          <a:effectLst/>
                        </a:rPr>
                        <a:t>231 673 670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000">
                          <a:effectLst/>
                        </a:rPr>
                        <a:t>136 678 205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000">
                          <a:effectLst/>
                        </a:rPr>
                        <a:t>59,0%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000" dirty="0">
                          <a:effectLst/>
                        </a:rPr>
                        <a:t>100,0%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extLst>
                  <a:ext uri="{0D108BD9-81ED-4DB2-BD59-A6C34878D82A}">
                    <a16:rowId xmlns:a16="http://schemas.microsoft.com/office/drawing/2014/main" val="39062821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26163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0" y="6796631"/>
            <a:ext cx="7199313" cy="25552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4000" rtlCol="0" anchor="ctr"/>
          <a:lstStyle/>
          <a:p>
            <a:pPr algn="ctr"/>
            <a:r>
              <a:rPr lang="pl-PL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Wykonanie Budżetu Miasta Gdyni za rok 2023</a:t>
            </a:r>
          </a:p>
        </p:txBody>
      </p:sp>
      <p:sp>
        <p:nvSpPr>
          <p:cNvPr id="11" name="Prostokąt 10"/>
          <p:cNvSpPr/>
          <p:nvPr/>
        </p:nvSpPr>
        <p:spPr>
          <a:xfrm>
            <a:off x="-1" y="86104"/>
            <a:ext cx="7199313" cy="45267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4000" rtlCol="0" anchor="ctr"/>
          <a:lstStyle/>
          <a:p>
            <a:pPr algn="ctr"/>
            <a:r>
              <a:rPr lang="pl-PL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WYKONANIE BUDŻETU MIASTA GDYNI za rok 2023</a:t>
            </a:r>
          </a:p>
        </p:txBody>
      </p:sp>
      <p:sp>
        <p:nvSpPr>
          <p:cNvPr id="46" name="Owal 45"/>
          <p:cNvSpPr/>
          <p:nvPr/>
        </p:nvSpPr>
        <p:spPr>
          <a:xfrm>
            <a:off x="1585593" y="1114422"/>
            <a:ext cx="469233" cy="461504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pl-PL" sz="1100" b="1" dirty="0">
                <a:solidFill>
                  <a:schemeClr val="bg1">
                    <a:lumMod val="95000"/>
                  </a:schemeClr>
                </a:solidFill>
                <a:latin typeface="Arial Rounded MT Bold" panose="020F0704030504030204" pitchFamily="34" charset="0"/>
              </a:rPr>
              <a:t>PLN</a:t>
            </a:r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id="{DDBB9370-DB4E-4D60-A88D-8D6BD6515F9E}"/>
              </a:ext>
            </a:extLst>
          </p:cNvPr>
          <p:cNvSpPr txBox="1"/>
          <p:nvPr/>
        </p:nvSpPr>
        <p:spPr>
          <a:xfrm>
            <a:off x="1650380" y="1111813"/>
            <a:ext cx="35588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b="1" dirty="0"/>
              <a:t>WYDATKI</a:t>
            </a:r>
          </a:p>
        </p:txBody>
      </p:sp>
      <p:sp>
        <p:nvSpPr>
          <p:cNvPr id="35" name="pole tekstowe 34">
            <a:extLst>
              <a:ext uri="{FF2B5EF4-FFF2-40B4-BE49-F238E27FC236}">
                <a16:creationId xmlns:a16="http://schemas.microsoft.com/office/drawing/2014/main" id="{CDAE1DB6-60CB-4180-9CF1-BC1648E27963}"/>
              </a:ext>
            </a:extLst>
          </p:cNvPr>
          <p:cNvSpPr txBox="1"/>
          <p:nvPr/>
        </p:nvSpPr>
        <p:spPr>
          <a:xfrm>
            <a:off x="849456" y="2099570"/>
            <a:ext cx="5500397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 2023 roku z budżetu miasta wydano ogółem </a:t>
            </a:r>
            <a:r>
              <a:rPr lang="pl-PL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2.122.504.559 zł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co stanowi </a:t>
            </a:r>
            <a:r>
              <a:rPr lang="pl-PL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89,6%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planu.</a:t>
            </a:r>
          </a:p>
          <a:p>
            <a:pPr algn="just"/>
            <a:endParaRPr lang="pl-PL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Wydatki bieżące wyniosły 1.806.937.095 zł, tj. 92,8% zaplanowanych środków, natomiast wydatki majątkowe 315.567.464 zł, tj. </a:t>
            </a:r>
            <a:r>
              <a:rPr lang="pl-PL" dirty="0">
                <a:latin typeface="Times New Roman" panose="02020603050405020304" pitchFamily="18" charset="0"/>
                <a:ea typeface="Times New Roman" panose="02020603050405020304" pitchFamily="18" charset="0"/>
              </a:rPr>
              <a:t>74,6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% planu. </a:t>
            </a:r>
          </a:p>
          <a:p>
            <a:pPr algn="just"/>
            <a:endParaRPr lang="pl-PL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Wydatki bieżące stanowiły 85,1% wydatków ogółem, a wydatki majątkowe 14,9%.</a:t>
            </a:r>
          </a:p>
          <a:p>
            <a:pPr algn="just"/>
            <a:endParaRPr lang="pl-PL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42585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0" y="6857016"/>
            <a:ext cx="7199313" cy="25552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4000" rtlCol="0" anchor="ctr"/>
          <a:lstStyle/>
          <a:p>
            <a:pPr algn="ctr"/>
            <a:r>
              <a:rPr lang="pl-PL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Wykonanie Budżetu Miasta Gdyni za rok 2023</a:t>
            </a:r>
          </a:p>
        </p:txBody>
      </p:sp>
      <p:sp>
        <p:nvSpPr>
          <p:cNvPr id="11" name="Prostokąt 10"/>
          <p:cNvSpPr/>
          <p:nvPr/>
        </p:nvSpPr>
        <p:spPr>
          <a:xfrm>
            <a:off x="-1" y="146489"/>
            <a:ext cx="7199313" cy="45267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4000" rtlCol="0" anchor="ctr"/>
          <a:lstStyle/>
          <a:p>
            <a:pPr algn="ctr"/>
            <a:r>
              <a:rPr lang="pl-PL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WYKONANIE BUDŻETU MIASTA GDYNI za rok 2023</a:t>
            </a:r>
          </a:p>
        </p:txBody>
      </p:sp>
      <p:sp>
        <p:nvSpPr>
          <p:cNvPr id="46" name="Owal 45"/>
          <p:cNvSpPr/>
          <p:nvPr/>
        </p:nvSpPr>
        <p:spPr>
          <a:xfrm>
            <a:off x="1585593" y="1114422"/>
            <a:ext cx="469233" cy="461504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pl-PL" sz="1100" b="1" dirty="0">
                <a:solidFill>
                  <a:schemeClr val="bg1">
                    <a:lumMod val="95000"/>
                  </a:schemeClr>
                </a:solidFill>
                <a:latin typeface="Arial Rounded MT Bold" panose="020F0704030504030204" pitchFamily="34" charset="0"/>
              </a:rPr>
              <a:t>PLN</a:t>
            </a:r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id="{DDBB9370-DB4E-4D60-A88D-8D6BD6515F9E}"/>
              </a:ext>
            </a:extLst>
          </p:cNvPr>
          <p:cNvSpPr txBox="1"/>
          <p:nvPr/>
        </p:nvSpPr>
        <p:spPr>
          <a:xfrm>
            <a:off x="1820208" y="636182"/>
            <a:ext cx="35588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b="1" dirty="0"/>
              <a:t>Transport</a:t>
            </a:r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BBD5A088-EB3A-4BA0-8728-762BF7BB1867}"/>
              </a:ext>
            </a:extLst>
          </p:cNvPr>
          <p:cNvSpPr txBox="1"/>
          <p:nvPr/>
        </p:nvSpPr>
        <p:spPr>
          <a:xfrm>
            <a:off x="522196" y="4128947"/>
            <a:ext cx="6047117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pl-PL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lokalny transport zbiorowy</a:t>
            </a:r>
            <a:r>
              <a:rPr lang="pl-PL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wykonanie – </a:t>
            </a:r>
            <a:r>
              <a:rPr lang="pl-PL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219.787.375 </a:t>
            </a:r>
            <a:r>
              <a:rPr lang="pl-PL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zł</a:t>
            </a:r>
            <a:r>
              <a:rPr lang="pl-PL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tj.</a:t>
            </a:r>
            <a:r>
              <a:rPr lang="pl-PL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98,7</a:t>
            </a:r>
            <a:r>
              <a:rPr lang="pl-PL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% planu, w tym wydatki inwestycyjne 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13.100.000</a:t>
            </a:r>
            <a:r>
              <a:rPr lang="pl-PL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zł (</a:t>
            </a:r>
            <a:r>
              <a:rPr lang="pl-PL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100</a:t>
            </a:r>
            <a:r>
              <a:rPr lang="pl-PL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%). </a:t>
            </a:r>
          </a:p>
          <a:p>
            <a:pPr algn="just">
              <a:spcAft>
                <a:spcPts val="600"/>
              </a:spcAft>
            </a:pPr>
            <a:r>
              <a:rPr lang="pl-PL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W porównaniu do 2022 r. wydatki na lokalny transport zbiorowy wzrosły o </a:t>
            </a:r>
            <a:r>
              <a:rPr lang="pl-PL" dirty="0">
                <a:latin typeface="Times New Roman" panose="02020603050405020304" pitchFamily="18" charset="0"/>
                <a:ea typeface="Times New Roman" panose="02020603050405020304" pitchFamily="18" charset="0"/>
              </a:rPr>
              <a:t>37.295.517</a:t>
            </a:r>
            <a:r>
              <a:rPr lang="pl-PL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zł, tj. o 20,4%.</a:t>
            </a:r>
            <a:endParaRPr lang="pl-PL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pl-PL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 2023 roku wykonano 18,12 mln wozokilometrów (101,34% planu), w tym 5,05 mln trolejbusami (28,25%). </a:t>
            </a:r>
          </a:p>
          <a:p>
            <a:pPr algn="just">
              <a:spcAft>
                <a:spcPts val="600"/>
              </a:spcAft>
            </a:pPr>
            <a:r>
              <a:rPr lang="pl-PL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 2023 r. z usług transportu publicznego skorzystało </a:t>
            </a:r>
            <a:r>
              <a:rPr lang="pl-PL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81,94</a:t>
            </a:r>
            <a:r>
              <a:rPr lang="pl-PL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mln pasażerów, w tym w Gdyni </a:t>
            </a:r>
            <a:r>
              <a:rPr lang="pl-PL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70,09</a:t>
            </a:r>
            <a:r>
              <a:rPr lang="pl-PL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mln osób. Oznacza to wzrost liczby pasażerów o ok. </a:t>
            </a:r>
            <a:r>
              <a:rPr lang="pl-PL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4</a:t>
            </a:r>
            <a:r>
              <a:rPr lang="pl-PL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% w stosunku do poprzedniego roku.</a:t>
            </a:r>
          </a:p>
          <a:p>
            <a:pPr algn="just">
              <a:spcAft>
                <a:spcPts val="600"/>
              </a:spcAft>
            </a:pPr>
            <a:endParaRPr lang="pl-PL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38CC576D-5584-FF02-362C-5A48CA26BA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0520592"/>
              </p:ext>
            </p:extLst>
          </p:nvPr>
        </p:nvGraphicFramePr>
        <p:xfrm>
          <a:off x="370668" y="1311402"/>
          <a:ext cx="6350172" cy="260293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59567">
                  <a:extLst>
                    <a:ext uri="{9D8B030D-6E8A-4147-A177-3AD203B41FA5}">
                      <a16:colId xmlns:a16="http://schemas.microsoft.com/office/drawing/2014/main" val="2937810585"/>
                    </a:ext>
                  </a:extLst>
                </a:gridCol>
                <a:gridCol w="1403677">
                  <a:extLst>
                    <a:ext uri="{9D8B030D-6E8A-4147-A177-3AD203B41FA5}">
                      <a16:colId xmlns:a16="http://schemas.microsoft.com/office/drawing/2014/main" val="3643312929"/>
                    </a:ext>
                  </a:extLst>
                </a:gridCol>
                <a:gridCol w="1352882">
                  <a:extLst>
                    <a:ext uri="{9D8B030D-6E8A-4147-A177-3AD203B41FA5}">
                      <a16:colId xmlns:a16="http://schemas.microsoft.com/office/drawing/2014/main" val="1951877021"/>
                    </a:ext>
                  </a:extLst>
                </a:gridCol>
                <a:gridCol w="1634046">
                  <a:extLst>
                    <a:ext uri="{9D8B030D-6E8A-4147-A177-3AD203B41FA5}">
                      <a16:colId xmlns:a16="http://schemas.microsoft.com/office/drawing/2014/main" val="2265923225"/>
                    </a:ext>
                  </a:extLst>
                </a:gridCol>
              </a:tblGrid>
              <a:tr h="534958"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effectLst/>
                        </a:rPr>
                        <a:t>Wyszczególnienie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17780" marB="177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effectLst/>
                        </a:rPr>
                        <a:t>Plan 2023 r.               /w zł/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17780" marB="177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>
                          <a:effectLst/>
                        </a:rPr>
                        <a:t>Wykonanie 2023 r.      /w zł/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17780" marB="177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>
                          <a:effectLst/>
                        </a:rPr>
                        <a:t>Stopień wykonania planu /w %/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17780" marB="17780" anchor="ctr"/>
                </a:tc>
                <a:extLst>
                  <a:ext uri="{0D108BD9-81ED-4DB2-BD59-A6C34878D82A}">
                    <a16:rowId xmlns:a16="http://schemas.microsoft.com/office/drawing/2014/main" val="554246268"/>
                  </a:ext>
                </a:extLst>
              </a:tr>
              <a:tr h="295425">
                <a:tc>
                  <a:txBody>
                    <a:bodyPr/>
                    <a:lstStyle/>
                    <a:p>
                      <a:pPr algn="ctr"/>
                      <a:r>
                        <a:rPr lang="pl-PL" sz="1200">
                          <a:effectLst/>
                        </a:rPr>
                        <a:t>Ogółem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17780" marB="177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>
                          <a:effectLst/>
                        </a:rPr>
                        <a:t>528 017 954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17780" marB="177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>
                          <a:effectLst/>
                        </a:rPr>
                        <a:t>446 616 583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17780" marB="177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>
                          <a:effectLst/>
                        </a:rPr>
                        <a:t>84,6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17780" marB="17780" anchor="ctr"/>
                </a:tc>
                <a:extLst>
                  <a:ext uri="{0D108BD9-81ED-4DB2-BD59-A6C34878D82A}">
                    <a16:rowId xmlns:a16="http://schemas.microsoft.com/office/drawing/2014/main" val="447095188"/>
                  </a:ext>
                </a:extLst>
              </a:tr>
              <a:tr h="295425">
                <a:tc>
                  <a:txBody>
                    <a:bodyPr/>
                    <a:lstStyle/>
                    <a:p>
                      <a:r>
                        <a:rPr lang="pl-PL" sz="1200">
                          <a:effectLst/>
                        </a:rPr>
                        <a:t>z tego: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17780" marB="177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>
                          <a:effectLst/>
                        </a:rPr>
                        <a:t> 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17780" marB="177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>
                          <a:effectLst/>
                        </a:rPr>
                        <a:t> 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17780" marB="177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>
                          <a:effectLst/>
                        </a:rPr>
                        <a:t> 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17780" marB="17780" anchor="ctr"/>
                </a:tc>
                <a:extLst>
                  <a:ext uri="{0D108BD9-81ED-4DB2-BD59-A6C34878D82A}">
                    <a16:rowId xmlns:a16="http://schemas.microsoft.com/office/drawing/2014/main" val="3152807040"/>
                  </a:ext>
                </a:extLst>
              </a:tr>
              <a:tr h="295425">
                <a:tc>
                  <a:txBody>
                    <a:bodyPr/>
                    <a:lstStyle/>
                    <a:p>
                      <a:r>
                        <a:rPr lang="pl-PL" sz="1200">
                          <a:effectLst/>
                        </a:rPr>
                        <a:t>zadania własne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17780" marB="177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>
                          <a:effectLst/>
                        </a:rPr>
                        <a:t>527 951 061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17780" marB="177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effectLst/>
                        </a:rPr>
                        <a:t>446 566 899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17780" marB="177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>
                          <a:effectLst/>
                        </a:rPr>
                        <a:t>84,6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17780" marB="17780" anchor="ctr"/>
                </a:tc>
                <a:extLst>
                  <a:ext uri="{0D108BD9-81ED-4DB2-BD59-A6C34878D82A}">
                    <a16:rowId xmlns:a16="http://schemas.microsoft.com/office/drawing/2014/main" val="3813305038"/>
                  </a:ext>
                </a:extLst>
              </a:tr>
              <a:tr h="295425">
                <a:tc>
                  <a:txBody>
                    <a:bodyPr/>
                    <a:lstStyle/>
                    <a:p>
                      <a:r>
                        <a:rPr lang="pl-PL" sz="1200">
                          <a:effectLst/>
                        </a:rPr>
                        <a:t>w tym:    wydatki bieżące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17780" marB="177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>
                          <a:effectLst/>
                        </a:rPr>
                        <a:t>244 126 545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17780" marB="177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>
                          <a:effectLst/>
                        </a:rPr>
                        <a:t>237 077 853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17780" marB="177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effectLst/>
                        </a:rPr>
                        <a:t>97,1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17780" marB="17780" anchor="ctr"/>
                </a:tc>
                <a:extLst>
                  <a:ext uri="{0D108BD9-81ED-4DB2-BD59-A6C34878D82A}">
                    <a16:rowId xmlns:a16="http://schemas.microsoft.com/office/drawing/2014/main" val="1641644279"/>
                  </a:ext>
                </a:extLst>
              </a:tr>
              <a:tr h="295425">
                <a:tc>
                  <a:txBody>
                    <a:bodyPr/>
                    <a:lstStyle/>
                    <a:p>
                      <a:r>
                        <a:rPr lang="pl-PL" sz="1200">
                          <a:effectLst/>
                        </a:rPr>
                        <a:t>               wydatki majątkowe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17780" marB="177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>
                          <a:effectLst/>
                        </a:rPr>
                        <a:t>283 824 516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17780" marB="177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>
                          <a:effectLst/>
                        </a:rPr>
                        <a:t>209 489 046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17780" marB="177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effectLst/>
                        </a:rPr>
                        <a:t>73,8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17780" marB="17780" anchor="ctr"/>
                </a:tc>
                <a:extLst>
                  <a:ext uri="{0D108BD9-81ED-4DB2-BD59-A6C34878D82A}">
                    <a16:rowId xmlns:a16="http://schemas.microsoft.com/office/drawing/2014/main" val="977408489"/>
                  </a:ext>
                </a:extLst>
              </a:tr>
              <a:tr h="295425">
                <a:tc>
                  <a:txBody>
                    <a:bodyPr/>
                    <a:lstStyle/>
                    <a:p>
                      <a:r>
                        <a:rPr lang="pl-PL" sz="1200">
                          <a:effectLst/>
                        </a:rPr>
                        <a:t>zadania zlecone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17780" marB="17780" anchor="ctr"/>
                </a:tc>
                <a:tc>
                  <a:txBody>
                    <a:bodyPr/>
                    <a:lstStyle/>
                    <a:p>
                      <a:pPr marR="288290" algn="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66 893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17780" marB="177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>
                          <a:effectLst/>
                        </a:rPr>
                        <a:t>49 684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17780" marB="177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effectLst/>
                        </a:rPr>
                        <a:t>74,3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17780" marB="17780" anchor="ctr"/>
                </a:tc>
                <a:extLst>
                  <a:ext uri="{0D108BD9-81ED-4DB2-BD59-A6C34878D82A}">
                    <a16:rowId xmlns:a16="http://schemas.microsoft.com/office/drawing/2014/main" val="4175511109"/>
                  </a:ext>
                </a:extLst>
              </a:tr>
              <a:tr h="295425">
                <a:tc>
                  <a:txBody>
                    <a:bodyPr/>
                    <a:lstStyle/>
                    <a:p>
                      <a:r>
                        <a:rPr lang="pl-PL" sz="1200">
                          <a:effectLst/>
                        </a:rPr>
                        <a:t>w tym:    wydatki bieżące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17780" marB="17780" anchor="ctr"/>
                </a:tc>
                <a:tc>
                  <a:txBody>
                    <a:bodyPr/>
                    <a:lstStyle/>
                    <a:p>
                      <a:pPr marR="288290" algn="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66 893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17780" marB="177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>
                          <a:effectLst/>
                        </a:rPr>
                        <a:t>49 684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17780" marB="177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effectLst/>
                        </a:rPr>
                        <a:t>74,3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17780" marB="17780" anchor="ctr"/>
                </a:tc>
                <a:extLst>
                  <a:ext uri="{0D108BD9-81ED-4DB2-BD59-A6C34878D82A}">
                    <a16:rowId xmlns:a16="http://schemas.microsoft.com/office/drawing/2014/main" val="21202328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37852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0" y="6796631"/>
            <a:ext cx="7199313" cy="25552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4000" rtlCol="0" anchor="ctr"/>
          <a:lstStyle/>
          <a:p>
            <a:pPr algn="ctr"/>
            <a:r>
              <a:rPr lang="pl-PL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Wykonanie Budżetu Miasta Gdyni za rok 2023</a:t>
            </a:r>
          </a:p>
        </p:txBody>
      </p:sp>
      <p:sp>
        <p:nvSpPr>
          <p:cNvPr id="11" name="Prostokąt 10"/>
          <p:cNvSpPr/>
          <p:nvPr/>
        </p:nvSpPr>
        <p:spPr>
          <a:xfrm>
            <a:off x="-1" y="86104"/>
            <a:ext cx="7199313" cy="45267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4000" rtlCol="0" anchor="ctr"/>
          <a:lstStyle/>
          <a:p>
            <a:pPr algn="ctr"/>
            <a:r>
              <a:rPr lang="pl-PL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WYKONANIE BUDŻETU MIASTA GDYNI za rok 2023</a:t>
            </a:r>
          </a:p>
        </p:txBody>
      </p:sp>
      <p:sp>
        <p:nvSpPr>
          <p:cNvPr id="46" name="Owal 45"/>
          <p:cNvSpPr/>
          <p:nvPr/>
        </p:nvSpPr>
        <p:spPr>
          <a:xfrm>
            <a:off x="1585593" y="1114422"/>
            <a:ext cx="469233" cy="461504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pl-PL" sz="1100" b="1" dirty="0">
                <a:solidFill>
                  <a:schemeClr val="bg1">
                    <a:lumMod val="95000"/>
                  </a:schemeClr>
                </a:solidFill>
                <a:latin typeface="Arial Rounded MT Bold" panose="020F0704030504030204" pitchFamily="34" charset="0"/>
              </a:rPr>
              <a:t>PLN</a:t>
            </a:r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id="{DDBB9370-DB4E-4D60-A88D-8D6BD6515F9E}"/>
              </a:ext>
            </a:extLst>
          </p:cNvPr>
          <p:cNvSpPr txBox="1"/>
          <p:nvPr/>
        </p:nvSpPr>
        <p:spPr>
          <a:xfrm>
            <a:off x="481992" y="664019"/>
            <a:ext cx="58660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1800"/>
              </a:spcBef>
            </a:pPr>
            <a:r>
              <a:rPr lang="pl-PL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drogi publiczne w miastach na prawach powiatu 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</a:t>
            </a:r>
            <a:r>
              <a:rPr lang="pl-PL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15.938.599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tj. 76,1</a:t>
            </a:r>
            <a:r>
              <a:rPr lang="pl-PL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%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planu, w tym wydatki inwestycyjne 172.901.504  zł, tj. </a:t>
            </a:r>
            <a:r>
              <a:rPr lang="pl-PL" dirty="0">
                <a:latin typeface="Times New Roman" panose="02020603050405020304" pitchFamily="18" charset="0"/>
                <a:ea typeface="Times New Roman" panose="02020603050405020304" pitchFamily="18" charset="0"/>
              </a:rPr>
              <a:t>75,3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% planu.</a:t>
            </a:r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BBD5A088-EB3A-4BA0-8728-762BF7BB1867}"/>
              </a:ext>
            </a:extLst>
          </p:cNvPr>
          <p:cNvSpPr txBox="1"/>
          <p:nvPr/>
        </p:nvSpPr>
        <p:spPr>
          <a:xfrm>
            <a:off x="839663" y="1559409"/>
            <a:ext cx="5877658" cy="14311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bieżące utrzymanie dróg - 4.945.753 zł (99,9%),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utrzymanie sygnalizacji świetlnej – 3.052.807  zł (</a:t>
            </a:r>
            <a:r>
              <a:rPr lang="pl-PL" dirty="0">
                <a:latin typeface="Times New Roman" panose="02020603050405020304" pitchFamily="18" charset="0"/>
                <a:ea typeface="Times New Roman" panose="02020603050405020304" pitchFamily="18" charset="0"/>
              </a:rPr>
              <a:t>98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%),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utrzymanie systemu TRISTAR – 1.896.437  zł (87,2%),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pl-PL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pole tekstowe 8">
            <a:extLst>
              <a:ext uri="{FF2B5EF4-FFF2-40B4-BE49-F238E27FC236}">
                <a16:creationId xmlns:a16="http://schemas.microsoft.com/office/drawing/2014/main" id="{2E0D3E1E-C511-4254-B9D9-0663D5C96140}"/>
              </a:ext>
            </a:extLst>
          </p:cNvPr>
          <p:cNvSpPr txBox="1"/>
          <p:nvPr/>
        </p:nvSpPr>
        <p:spPr>
          <a:xfrm>
            <a:off x="481992" y="2698316"/>
            <a:ext cx="623533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pl-PL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drogi publiczne gminne 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</a:t>
            </a:r>
            <a:r>
              <a:rPr lang="pl-PL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wykonanie – </a:t>
            </a:r>
            <a:r>
              <a:rPr lang="pl-PL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25.040.005  zł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tj. </a:t>
            </a:r>
            <a:r>
              <a:rPr lang="pl-PL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59,0</a:t>
            </a:r>
            <a:r>
              <a:rPr lang="pl-PL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% 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planu, w tym wydatki inwestycyjne 17.625.530 zł, tj. </a:t>
            </a:r>
            <a:r>
              <a:rPr lang="pl-PL" dirty="0">
                <a:latin typeface="Times New Roman" panose="02020603050405020304" pitchFamily="18" charset="0"/>
                <a:ea typeface="Times New Roman" panose="02020603050405020304" pitchFamily="18" charset="0"/>
              </a:rPr>
              <a:t>52,5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% planu.</a:t>
            </a:r>
          </a:p>
        </p:txBody>
      </p:sp>
      <p:sp>
        <p:nvSpPr>
          <p:cNvPr id="12" name="pole tekstowe 11">
            <a:extLst>
              <a:ext uri="{FF2B5EF4-FFF2-40B4-BE49-F238E27FC236}">
                <a16:creationId xmlns:a16="http://schemas.microsoft.com/office/drawing/2014/main" id="{644A8675-28F8-4E05-AF55-F63915D79688}"/>
              </a:ext>
            </a:extLst>
          </p:cNvPr>
          <p:cNvSpPr txBox="1"/>
          <p:nvPr/>
        </p:nvSpPr>
        <p:spPr>
          <a:xfrm>
            <a:off x="856951" y="3551647"/>
            <a:ext cx="538089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bieżące utrzymanie dróg  - 2.235.262  zł (98,8%)</a:t>
            </a:r>
          </a:p>
        </p:txBody>
      </p:sp>
      <p:sp>
        <p:nvSpPr>
          <p:cNvPr id="13" name="pole tekstowe 12">
            <a:extLst>
              <a:ext uri="{FF2B5EF4-FFF2-40B4-BE49-F238E27FC236}">
                <a16:creationId xmlns:a16="http://schemas.microsoft.com/office/drawing/2014/main" id="{43F02225-6680-4AE1-A046-FD05A9120142}"/>
              </a:ext>
            </a:extLst>
          </p:cNvPr>
          <p:cNvSpPr txBox="1"/>
          <p:nvPr/>
        </p:nvSpPr>
        <p:spPr>
          <a:xfrm>
            <a:off x="408410" y="3854685"/>
            <a:ext cx="6520707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drogi wewnętrzne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</a:t>
            </a:r>
            <a:r>
              <a:rPr lang="pl-PL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wykonanie 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</a:t>
            </a:r>
            <a:r>
              <a:rPr lang="pl-PL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3.861.332 zł 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tj.</a:t>
            </a:r>
            <a:r>
              <a:rPr lang="pl-PL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l-PL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91,7</a:t>
            </a:r>
            <a:r>
              <a:rPr lang="pl-PL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%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planu, w tym wydatki inwestycyjne 1.726.488  zł, tj. </a:t>
            </a:r>
            <a:r>
              <a:rPr lang="pl-PL" dirty="0">
                <a:latin typeface="Times New Roman" panose="02020603050405020304" pitchFamily="18" charset="0"/>
                <a:ea typeface="Times New Roman" panose="02020603050405020304" pitchFamily="18" charset="0"/>
              </a:rPr>
              <a:t>86,6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% planu.</a:t>
            </a:r>
          </a:p>
          <a:p>
            <a:endParaRPr lang="pl-PL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pl-PL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płatne parkowanie - 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wykonanie </a:t>
            </a:r>
            <a:r>
              <a:rPr lang="pl-PL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4.724.459  zł 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tj.</a:t>
            </a:r>
            <a:r>
              <a:rPr lang="pl-PL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l-PL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89,3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% planu, w tym wydatki inwestycyjne 747.385  zł, tj. </a:t>
            </a:r>
            <a:r>
              <a:rPr lang="pl-PL" dirty="0">
                <a:latin typeface="Times New Roman" panose="02020603050405020304" pitchFamily="18" charset="0"/>
                <a:ea typeface="Times New Roman" panose="02020603050405020304" pitchFamily="18" charset="0"/>
              </a:rPr>
              <a:t>88,3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% planu</a:t>
            </a:r>
            <a:endParaRPr lang="pl-PL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utrzymanie strefy płatnego parkowania – 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3.831.332 zł</a:t>
            </a:r>
            <a:r>
              <a:rPr lang="pl-PL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(98%).</a:t>
            </a:r>
          </a:p>
          <a:p>
            <a:r>
              <a:rPr lang="pl-PL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funkcjonowanie przystanków komunikacyjnych - 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wykonanie </a:t>
            </a:r>
            <a:r>
              <a:rPr lang="pl-PL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2.058.113  zł 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tj.</a:t>
            </a:r>
            <a:r>
              <a:rPr lang="pl-PL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l-PL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91,7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% planu, w tym wydatki inwestycyjne 127.841  zł, tj. </a:t>
            </a:r>
            <a:r>
              <a:rPr lang="pl-PL" dirty="0">
                <a:latin typeface="Times New Roman" panose="02020603050405020304" pitchFamily="18" charset="0"/>
                <a:ea typeface="Times New Roman" panose="02020603050405020304" pitchFamily="18" charset="0"/>
              </a:rPr>
              <a:t>56,3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% planu. </a:t>
            </a: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276235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0" y="6857016"/>
            <a:ext cx="7199313" cy="25552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4000" rtlCol="0" anchor="ctr"/>
          <a:lstStyle/>
          <a:p>
            <a:pPr algn="ctr"/>
            <a:r>
              <a:rPr lang="pl-PL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Wykonanie Budżetu Miasta Gdyni za rok 2023</a:t>
            </a:r>
          </a:p>
        </p:txBody>
      </p:sp>
      <p:sp>
        <p:nvSpPr>
          <p:cNvPr id="11" name="Prostokąt 10"/>
          <p:cNvSpPr/>
          <p:nvPr/>
        </p:nvSpPr>
        <p:spPr>
          <a:xfrm>
            <a:off x="-1" y="146489"/>
            <a:ext cx="7199313" cy="45267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4000" rtlCol="0" anchor="ctr"/>
          <a:lstStyle/>
          <a:p>
            <a:pPr algn="ctr"/>
            <a:r>
              <a:rPr lang="pl-PL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WYKONANIE BUDŻETU MIASTA GDYNI za rok 2023</a:t>
            </a:r>
          </a:p>
        </p:txBody>
      </p:sp>
      <p:sp>
        <p:nvSpPr>
          <p:cNvPr id="46" name="Owal 45"/>
          <p:cNvSpPr/>
          <p:nvPr/>
        </p:nvSpPr>
        <p:spPr>
          <a:xfrm>
            <a:off x="1585593" y="1114422"/>
            <a:ext cx="469233" cy="461504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pl-PL" sz="1100" b="1" dirty="0">
                <a:solidFill>
                  <a:schemeClr val="bg1">
                    <a:lumMod val="95000"/>
                  </a:schemeClr>
                </a:solidFill>
                <a:latin typeface="Arial Rounded MT Bold" panose="020F0704030504030204" pitchFamily="34" charset="0"/>
              </a:rPr>
              <a:t>PLN</a:t>
            </a:r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id="{DDBB9370-DB4E-4D60-A88D-8D6BD6515F9E}"/>
              </a:ext>
            </a:extLst>
          </p:cNvPr>
          <p:cNvSpPr txBox="1"/>
          <p:nvPr/>
        </p:nvSpPr>
        <p:spPr>
          <a:xfrm>
            <a:off x="617400" y="732625"/>
            <a:ext cx="56914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b="1" dirty="0"/>
              <a:t>Gospodarka mieszkaniowa</a:t>
            </a:r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BBD5A088-EB3A-4BA0-8728-762BF7BB1867}"/>
              </a:ext>
            </a:extLst>
          </p:cNvPr>
          <p:cNvSpPr txBox="1"/>
          <p:nvPr/>
        </p:nvSpPr>
        <p:spPr>
          <a:xfrm>
            <a:off x="617400" y="4518557"/>
            <a:ext cx="6108715" cy="26007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pl-PL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Gospodarka mieszkaniowa 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wykonanie – </a:t>
            </a:r>
            <a:r>
              <a:rPr lang="pl-PL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72.652.061 </a:t>
            </a:r>
            <a:r>
              <a:rPr lang="pl-PL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zł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tj.</a:t>
            </a:r>
            <a:r>
              <a:rPr lang="pl-PL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93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% planu, </a:t>
            </a:r>
          </a:p>
          <a:p>
            <a:pPr algn="just">
              <a:spcBef>
                <a:spcPts val="1800"/>
              </a:spcBef>
              <a:tabLst>
                <a:tab pos="4591050" algn="l"/>
              </a:tabLst>
            </a:pPr>
            <a:r>
              <a:rPr lang="pl-PL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różne jednostki obsługi gospodarki mieszkaniowej i komunalnej – 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wykonanie – </a:t>
            </a:r>
            <a:r>
              <a:rPr lang="pl-PL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10.741.057 zł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tj. </a:t>
            </a:r>
            <a:r>
              <a:rPr lang="pl-PL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98,5% 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planu</a:t>
            </a:r>
          </a:p>
          <a:p>
            <a:pPr algn="just">
              <a:spcBef>
                <a:spcPts val="1800"/>
              </a:spcBef>
              <a:tabLst>
                <a:tab pos="4591050" algn="l"/>
              </a:tabLst>
            </a:pP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Gospodarowanie zasobem mieszkaniowym Gdyni jest zadaniem Zarządu Budynków i Lokali Komunalnych w Gdyni.</a:t>
            </a:r>
          </a:p>
          <a:p>
            <a:pPr algn="just">
              <a:spcAft>
                <a:spcPts val="600"/>
              </a:spcAft>
            </a:pPr>
            <a:endParaRPr lang="pl-PL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C547F620-6F2B-AEDA-ECD1-0402BCC138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757743"/>
              </p:ext>
            </p:extLst>
          </p:nvPr>
        </p:nvGraphicFramePr>
        <p:xfrm>
          <a:off x="753942" y="1508293"/>
          <a:ext cx="5691426" cy="30102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15552">
                  <a:extLst>
                    <a:ext uri="{9D8B030D-6E8A-4147-A177-3AD203B41FA5}">
                      <a16:colId xmlns:a16="http://schemas.microsoft.com/office/drawing/2014/main" val="970717903"/>
                    </a:ext>
                  </a:extLst>
                </a:gridCol>
                <a:gridCol w="1389722">
                  <a:extLst>
                    <a:ext uri="{9D8B030D-6E8A-4147-A177-3AD203B41FA5}">
                      <a16:colId xmlns:a16="http://schemas.microsoft.com/office/drawing/2014/main" val="821496059"/>
                    </a:ext>
                  </a:extLst>
                </a:gridCol>
                <a:gridCol w="1205069">
                  <a:extLst>
                    <a:ext uri="{9D8B030D-6E8A-4147-A177-3AD203B41FA5}">
                      <a16:colId xmlns:a16="http://schemas.microsoft.com/office/drawing/2014/main" val="1011807157"/>
                    </a:ext>
                  </a:extLst>
                </a:gridCol>
                <a:gridCol w="1481083">
                  <a:extLst>
                    <a:ext uri="{9D8B030D-6E8A-4147-A177-3AD203B41FA5}">
                      <a16:colId xmlns:a16="http://schemas.microsoft.com/office/drawing/2014/main" val="1871594012"/>
                    </a:ext>
                  </a:extLst>
                </a:gridCol>
              </a:tblGrid>
              <a:tr h="562896">
                <a:tc>
                  <a:txBody>
                    <a:bodyPr/>
                    <a:lstStyle/>
                    <a:p>
                      <a:pPr algn="ctr"/>
                      <a:r>
                        <a:rPr lang="pl-PL" sz="1200">
                          <a:effectLst/>
                        </a:rPr>
                        <a:t>Wyszczególnienie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17780" marB="177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>
                          <a:effectLst/>
                        </a:rPr>
                        <a:t>Plan 2023 r.                   /w zł/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17780" marB="177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>
                          <a:effectLst/>
                        </a:rPr>
                        <a:t>Wykonanie 2023 r.      /w zł/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17780" marB="177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>
                          <a:effectLst/>
                        </a:rPr>
                        <a:t>Stopień wykonania planu /w %/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17780" marB="17780" anchor="ctr"/>
                </a:tc>
                <a:extLst>
                  <a:ext uri="{0D108BD9-81ED-4DB2-BD59-A6C34878D82A}">
                    <a16:rowId xmlns:a16="http://schemas.microsoft.com/office/drawing/2014/main" val="573222596"/>
                  </a:ext>
                </a:extLst>
              </a:tr>
              <a:tr h="310852">
                <a:tc>
                  <a:txBody>
                    <a:bodyPr/>
                    <a:lstStyle/>
                    <a:p>
                      <a:pPr algn="ctr"/>
                      <a:r>
                        <a:rPr lang="pl-PL" sz="1200">
                          <a:effectLst/>
                        </a:rPr>
                        <a:t>Ogółem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17780" marB="177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>
                          <a:effectLst/>
                        </a:rPr>
                        <a:t>78 125 244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17780" marB="177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>
                          <a:effectLst/>
                        </a:rPr>
                        <a:t>72 652 061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17780" marB="177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>
                          <a:effectLst/>
                        </a:rPr>
                        <a:t>93,0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17780" marB="17780" anchor="ctr"/>
                </a:tc>
                <a:extLst>
                  <a:ext uri="{0D108BD9-81ED-4DB2-BD59-A6C34878D82A}">
                    <a16:rowId xmlns:a16="http://schemas.microsoft.com/office/drawing/2014/main" val="978297250"/>
                  </a:ext>
                </a:extLst>
              </a:tr>
              <a:tr h="310852">
                <a:tc>
                  <a:txBody>
                    <a:bodyPr/>
                    <a:lstStyle/>
                    <a:p>
                      <a:r>
                        <a:rPr lang="pl-PL" sz="1200">
                          <a:effectLst/>
                        </a:rPr>
                        <a:t>z tego: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17780" marB="177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>
                          <a:effectLst/>
                        </a:rPr>
                        <a:t> 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17780" marB="177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>
                          <a:effectLst/>
                        </a:rPr>
                        <a:t> 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17780" marB="177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>
                          <a:effectLst/>
                        </a:rPr>
                        <a:t> 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17780" marB="17780" anchor="ctr"/>
                </a:tc>
                <a:extLst>
                  <a:ext uri="{0D108BD9-81ED-4DB2-BD59-A6C34878D82A}">
                    <a16:rowId xmlns:a16="http://schemas.microsoft.com/office/drawing/2014/main" val="3926584892"/>
                  </a:ext>
                </a:extLst>
              </a:tr>
              <a:tr h="310852">
                <a:tc>
                  <a:txBody>
                    <a:bodyPr/>
                    <a:lstStyle/>
                    <a:p>
                      <a:r>
                        <a:rPr lang="pl-PL" sz="1200">
                          <a:effectLst/>
                        </a:rPr>
                        <a:t>zadania własne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17780" marB="177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>
                          <a:effectLst/>
                        </a:rPr>
                        <a:t>73 823 952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17780" marB="177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>
                          <a:effectLst/>
                        </a:rPr>
                        <a:t>68 725 449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17780" marB="177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>
                          <a:effectLst/>
                        </a:rPr>
                        <a:t>93,1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17780" marB="17780" anchor="ctr"/>
                </a:tc>
                <a:extLst>
                  <a:ext uri="{0D108BD9-81ED-4DB2-BD59-A6C34878D82A}">
                    <a16:rowId xmlns:a16="http://schemas.microsoft.com/office/drawing/2014/main" val="1915344460"/>
                  </a:ext>
                </a:extLst>
              </a:tr>
              <a:tr h="358174">
                <a:tc>
                  <a:txBody>
                    <a:bodyPr/>
                    <a:lstStyle/>
                    <a:p>
                      <a:r>
                        <a:rPr lang="pl-PL" sz="1200">
                          <a:effectLst/>
                        </a:rPr>
                        <a:t>w tym:    wydatki bieżące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17780" marB="177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>
                          <a:effectLst/>
                        </a:rPr>
                        <a:t>69 955 798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17780" marB="177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>
                          <a:effectLst/>
                        </a:rPr>
                        <a:t>65 397 505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17780" marB="177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>
                          <a:effectLst/>
                        </a:rPr>
                        <a:t>93,5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17780" marB="17780" anchor="ctr"/>
                </a:tc>
                <a:extLst>
                  <a:ext uri="{0D108BD9-81ED-4DB2-BD59-A6C34878D82A}">
                    <a16:rowId xmlns:a16="http://schemas.microsoft.com/office/drawing/2014/main" val="2306040347"/>
                  </a:ext>
                </a:extLst>
              </a:tr>
              <a:tr h="358174">
                <a:tc>
                  <a:txBody>
                    <a:bodyPr/>
                    <a:lstStyle/>
                    <a:p>
                      <a:r>
                        <a:rPr lang="pl-PL" sz="1200">
                          <a:effectLst/>
                        </a:rPr>
                        <a:t>               wydatki majątkowe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17780" marB="177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>
                          <a:effectLst/>
                        </a:rPr>
                        <a:t>3 868 154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17780" marB="177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>
                          <a:effectLst/>
                        </a:rPr>
                        <a:t>3 327 944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17780" marB="177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>
                          <a:effectLst/>
                        </a:rPr>
                        <a:t>86,1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17780" marB="17780" anchor="ctr"/>
                </a:tc>
                <a:extLst>
                  <a:ext uri="{0D108BD9-81ED-4DB2-BD59-A6C34878D82A}">
                    <a16:rowId xmlns:a16="http://schemas.microsoft.com/office/drawing/2014/main" val="3399363114"/>
                  </a:ext>
                </a:extLst>
              </a:tr>
              <a:tr h="310852">
                <a:tc>
                  <a:txBody>
                    <a:bodyPr/>
                    <a:lstStyle/>
                    <a:p>
                      <a:r>
                        <a:rPr lang="pl-PL" sz="1200">
                          <a:effectLst/>
                        </a:rPr>
                        <a:t>zadania zlecone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17780" marB="177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>
                          <a:effectLst/>
                        </a:rPr>
                        <a:t>4 301 292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17780" marB="177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>
                          <a:effectLst/>
                        </a:rPr>
                        <a:t>3 926 612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17780" marB="177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>
                          <a:effectLst/>
                        </a:rPr>
                        <a:t>91,3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17780" marB="17780" anchor="ctr"/>
                </a:tc>
                <a:extLst>
                  <a:ext uri="{0D108BD9-81ED-4DB2-BD59-A6C34878D82A}">
                    <a16:rowId xmlns:a16="http://schemas.microsoft.com/office/drawing/2014/main" val="262525130"/>
                  </a:ext>
                </a:extLst>
              </a:tr>
              <a:tr h="358174">
                <a:tc>
                  <a:txBody>
                    <a:bodyPr/>
                    <a:lstStyle/>
                    <a:p>
                      <a:r>
                        <a:rPr lang="pl-PL" sz="1200">
                          <a:effectLst/>
                        </a:rPr>
                        <a:t>w tym:    wydatki bieżące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17780" marB="177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>
                          <a:effectLst/>
                        </a:rPr>
                        <a:t>4 301 292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17780" marB="177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>
                          <a:effectLst/>
                        </a:rPr>
                        <a:t> 3 926 612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17780" marB="177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effectLst/>
                        </a:rPr>
                        <a:t>91,3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17780" marB="17780" anchor="ctr"/>
                </a:tc>
                <a:extLst>
                  <a:ext uri="{0D108BD9-81ED-4DB2-BD59-A6C34878D82A}">
                    <a16:rowId xmlns:a16="http://schemas.microsoft.com/office/drawing/2014/main" val="41966576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16566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0" y="6857016"/>
            <a:ext cx="7199313" cy="25552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4000" rtlCol="0" anchor="ctr"/>
          <a:lstStyle/>
          <a:p>
            <a:pPr algn="ctr"/>
            <a:r>
              <a:rPr lang="pl-PL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Wykonanie Budżetu Miasta Gdyni za rok 2023</a:t>
            </a:r>
          </a:p>
        </p:txBody>
      </p:sp>
      <p:sp>
        <p:nvSpPr>
          <p:cNvPr id="11" name="Prostokąt 10"/>
          <p:cNvSpPr/>
          <p:nvPr/>
        </p:nvSpPr>
        <p:spPr>
          <a:xfrm>
            <a:off x="-1" y="146489"/>
            <a:ext cx="7199313" cy="45267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4000" rtlCol="0" anchor="ctr"/>
          <a:lstStyle/>
          <a:p>
            <a:pPr algn="ctr"/>
            <a:r>
              <a:rPr lang="pl-PL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WYKONANIE BUDŻETU MIASTA GDYNI za rok 2023</a:t>
            </a:r>
          </a:p>
        </p:txBody>
      </p:sp>
      <p:sp>
        <p:nvSpPr>
          <p:cNvPr id="46" name="Owal 45"/>
          <p:cNvSpPr/>
          <p:nvPr/>
        </p:nvSpPr>
        <p:spPr>
          <a:xfrm>
            <a:off x="1585593" y="1114422"/>
            <a:ext cx="469233" cy="461504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pl-PL" sz="1100" b="1" dirty="0">
                <a:solidFill>
                  <a:schemeClr val="bg1">
                    <a:lumMod val="95000"/>
                  </a:schemeClr>
                </a:solidFill>
                <a:latin typeface="Arial Rounded MT Bold" panose="020F0704030504030204" pitchFamily="34" charset="0"/>
              </a:rPr>
              <a:t>PLN</a:t>
            </a:r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id="{DDBB9370-DB4E-4D60-A88D-8D6BD6515F9E}"/>
              </a:ext>
            </a:extLst>
          </p:cNvPr>
          <p:cNvSpPr txBox="1"/>
          <p:nvPr/>
        </p:nvSpPr>
        <p:spPr>
          <a:xfrm>
            <a:off x="580292" y="923518"/>
            <a:ext cx="56914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b="1" dirty="0"/>
              <a:t>Gospodarka mieszkaniowa</a:t>
            </a:r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BBD5A088-EB3A-4BA0-8728-762BF7BB1867}"/>
              </a:ext>
            </a:extLst>
          </p:cNvPr>
          <p:cNvSpPr txBox="1"/>
          <p:nvPr/>
        </p:nvSpPr>
        <p:spPr>
          <a:xfrm>
            <a:off x="810831" y="1932241"/>
            <a:ext cx="6108715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pl-PL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gospodarka gruntami i nieruchomościami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wykonanie –</a:t>
            </a:r>
            <a:r>
              <a:rPr lang="pl-PL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26.383.972 16.276.539 zł, 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tj.</a:t>
            </a:r>
            <a:r>
              <a:rPr lang="pl-PL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l-PL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89,3</a:t>
            </a:r>
            <a:r>
              <a:rPr lang="pl-PL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% 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planu, w tym wydatki inwestycyjne 2.872.632  zł (</a:t>
            </a:r>
            <a:r>
              <a:rPr lang="pl-PL" dirty="0">
                <a:latin typeface="Times New Roman" panose="02020603050405020304" pitchFamily="18" charset="0"/>
                <a:ea typeface="Times New Roman" panose="02020603050405020304" pitchFamily="18" charset="0"/>
              </a:rPr>
              <a:t>85,6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%).</a:t>
            </a:r>
          </a:p>
          <a:p>
            <a:pPr algn="just">
              <a:spcAft>
                <a:spcPts val="600"/>
              </a:spcAft>
            </a:pPr>
            <a:r>
              <a:rPr lang="pl-PL" dirty="0">
                <a:latin typeface="Times New Roman" panose="02020603050405020304" pitchFamily="18" charset="0"/>
                <a:ea typeface="Times New Roman" panose="02020603050405020304" pitchFamily="18" charset="0"/>
              </a:rPr>
              <a:t>W porównaniu do 2022 r. wydano o 10.107.433 zł więcej, tj. 62%.</a:t>
            </a:r>
            <a:endParaRPr lang="pl-PL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endParaRPr lang="pl-PL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pl-PL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gospodarowanie mieszkaniowym zasobem gminy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wykonanie –</a:t>
            </a:r>
            <a:r>
              <a:rPr lang="pl-PL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34.394.953 29.799.471 zł, 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tj.</a:t>
            </a:r>
            <a:r>
              <a:rPr lang="pl-PL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94,6% 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planu, w tym wydatki inwestycyjne 370.924  zł, tj. 87,2%.</a:t>
            </a:r>
          </a:p>
          <a:p>
            <a:pPr algn="just">
              <a:spcAft>
                <a:spcPts val="600"/>
              </a:spcAft>
            </a:pPr>
            <a:r>
              <a:rPr lang="pl-PL" dirty="0">
                <a:latin typeface="Times New Roman" panose="02020603050405020304" pitchFamily="18" charset="0"/>
                <a:ea typeface="Times New Roman" panose="02020603050405020304" pitchFamily="18" charset="0"/>
              </a:rPr>
              <a:t>W porównaniu do 2022 r. wydano o 4.595.482 zł więcej, tj. 15,5%.</a:t>
            </a:r>
            <a:endParaRPr lang="pl-PL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endParaRPr lang="pl-PL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endParaRPr lang="pl-PL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40874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0" y="6796631"/>
            <a:ext cx="7199313" cy="25552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4000" rtlCol="0" anchor="ctr"/>
          <a:lstStyle/>
          <a:p>
            <a:pPr algn="ctr"/>
            <a:r>
              <a:rPr lang="pl-PL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Wykonanie Budżetu Miasta Gdyni za rok 2023</a:t>
            </a:r>
          </a:p>
        </p:txBody>
      </p:sp>
      <p:sp>
        <p:nvSpPr>
          <p:cNvPr id="11" name="Prostokąt 10"/>
          <p:cNvSpPr/>
          <p:nvPr/>
        </p:nvSpPr>
        <p:spPr>
          <a:xfrm>
            <a:off x="-1" y="146489"/>
            <a:ext cx="7199313" cy="45267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4000" rtlCol="0" anchor="ctr"/>
          <a:lstStyle/>
          <a:p>
            <a:pPr algn="ctr"/>
            <a:r>
              <a:rPr lang="pl-PL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WYKONANIE BUDŻETU MIASTA GDYNI za rok 2023</a:t>
            </a:r>
          </a:p>
        </p:txBody>
      </p:sp>
      <p:sp>
        <p:nvSpPr>
          <p:cNvPr id="46" name="Owal 45"/>
          <p:cNvSpPr/>
          <p:nvPr/>
        </p:nvSpPr>
        <p:spPr>
          <a:xfrm>
            <a:off x="1585593" y="1114422"/>
            <a:ext cx="469233" cy="461504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pl-PL" sz="1100" b="1" dirty="0">
                <a:solidFill>
                  <a:schemeClr val="bg1">
                    <a:lumMod val="95000"/>
                  </a:schemeClr>
                </a:solidFill>
                <a:latin typeface="Arial Rounded MT Bold" panose="020F0704030504030204" pitchFamily="34" charset="0"/>
              </a:rPr>
              <a:t>PLN</a:t>
            </a:r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id="{DDBB9370-DB4E-4D60-A88D-8D6BD6515F9E}"/>
              </a:ext>
            </a:extLst>
          </p:cNvPr>
          <p:cNvSpPr txBox="1"/>
          <p:nvPr/>
        </p:nvSpPr>
        <p:spPr>
          <a:xfrm>
            <a:off x="1005840" y="717003"/>
            <a:ext cx="44707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b="1" dirty="0"/>
              <a:t>DOCHODY OGÓŁEM</a:t>
            </a:r>
          </a:p>
        </p:txBody>
      </p:sp>
      <p:sp>
        <p:nvSpPr>
          <p:cNvPr id="35" name="pole tekstowe 34">
            <a:extLst>
              <a:ext uri="{FF2B5EF4-FFF2-40B4-BE49-F238E27FC236}">
                <a16:creationId xmlns:a16="http://schemas.microsoft.com/office/drawing/2014/main" id="{CDAE1DB6-60CB-4180-9CF1-BC1648E27963}"/>
              </a:ext>
            </a:extLst>
          </p:cNvPr>
          <p:cNvSpPr txBox="1"/>
          <p:nvPr/>
        </p:nvSpPr>
        <p:spPr>
          <a:xfrm>
            <a:off x="475413" y="5101404"/>
            <a:ext cx="639217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Dochody ogółem </a:t>
            </a:r>
            <a:r>
              <a:rPr lang="pl-PL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1.962.483.565</a:t>
            </a:r>
            <a:r>
              <a:rPr lang="pl-PL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l-PL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zł</a:t>
            </a:r>
            <a:r>
              <a:rPr lang="pl-PL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l-PL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(94,4</a:t>
            </a:r>
            <a:r>
              <a:rPr lang="pl-PL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% planu)</a:t>
            </a:r>
          </a:p>
          <a:p>
            <a:r>
              <a:rPr lang="pl-PL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Dynamika do 202</a:t>
            </a:r>
            <a:r>
              <a:rPr lang="pl-PL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pl-PL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r. </a:t>
            </a:r>
            <a:r>
              <a:rPr lang="pl-PL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wzrost </a:t>
            </a:r>
            <a:r>
              <a:rPr lang="pl-PL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 5.812.302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l-PL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zł</a:t>
            </a:r>
            <a:endParaRPr lang="pl-PL" sz="2400" dirty="0"/>
          </a:p>
        </p:txBody>
      </p:sp>
      <p:pic>
        <p:nvPicPr>
          <p:cNvPr id="1026" name="Wykres 1">
            <a:extLst>
              <a:ext uri="{FF2B5EF4-FFF2-40B4-BE49-F238E27FC236}">
                <a16:creationId xmlns:a16="http://schemas.microsoft.com/office/drawing/2014/main" id="{92C8FA80-E7B4-F38E-7003-0D5CE1E63DD7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46"/>
          <a:stretch>
            <a:fillRect/>
          </a:stretch>
        </p:blipFill>
        <p:spPr bwMode="auto">
          <a:xfrm>
            <a:off x="644843" y="1463392"/>
            <a:ext cx="5543550" cy="3363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709857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0" y="6796631"/>
            <a:ext cx="7199313" cy="25552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4000" rtlCol="0" anchor="ctr"/>
          <a:lstStyle/>
          <a:p>
            <a:pPr algn="ctr"/>
            <a:r>
              <a:rPr lang="pl-PL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Wykonanie Budżetu Miasta Gdyni za rok 2023</a:t>
            </a:r>
          </a:p>
        </p:txBody>
      </p:sp>
      <p:sp>
        <p:nvSpPr>
          <p:cNvPr id="11" name="Prostokąt 10"/>
          <p:cNvSpPr/>
          <p:nvPr/>
        </p:nvSpPr>
        <p:spPr>
          <a:xfrm>
            <a:off x="-1" y="146489"/>
            <a:ext cx="7199313" cy="45267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4000" rtlCol="0" anchor="ctr"/>
          <a:lstStyle/>
          <a:p>
            <a:pPr algn="ctr"/>
            <a:r>
              <a:rPr lang="pl-PL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WYKONANIE BUDŻETU MIASTA GDYNI za rok 2023</a:t>
            </a:r>
          </a:p>
        </p:txBody>
      </p:sp>
      <p:sp>
        <p:nvSpPr>
          <p:cNvPr id="46" name="Owal 45"/>
          <p:cNvSpPr/>
          <p:nvPr/>
        </p:nvSpPr>
        <p:spPr>
          <a:xfrm>
            <a:off x="1585593" y="1114422"/>
            <a:ext cx="469233" cy="461504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pl-PL" sz="1100" b="1" dirty="0">
                <a:solidFill>
                  <a:schemeClr val="bg1">
                    <a:lumMod val="95000"/>
                  </a:schemeClr>
                </a:solidFill>
                <a:latin typeface="Arial Rounded MT Bold" panose="020F0704030504030204" pitchFamily="34" charset="0"/>
              </a:rPr>
              <a:t>PLN</a:t>
            </a:r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id="{DDBB9370-DB4E-4D60-A88D-8D6BD6515F9E}"/>
              </a:ext>
            </a:extLst>
          </p:cNvPr>
          <p:cNvSpPr txBox="1"/>
          <p:nvPr/>
        </p:nvSpPr>
        <p:spPr>
          <a:xfrm>
            <a:off x="562004" y="665888"/>
            <a:ext cx="56914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b="1" dirty="0"/>
              <a:t>Administracja publiczna</a:t>
            </a:r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DE2DA55F-AF3B-4A65-481E-90B7C570B2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6164300"/>
              </p:ext>
            </p:extLst>
          </p:nvPr>
        </p:nvGraphicFramePr>
        <p:xfrm>
          <a:off x="669908" y="1161434"/>
          <a:ext cx="5691426" cy="256521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17343">
                  <a:extLst>
                    <a:ext uri="{9D8B030D-6E8A-4147-A177-3AD203B41FA5}">
                      <a16:colId xmlns:a16="http://schemas.microsoft.com/office/drawing/2014/main" val="1746582156"/>
                    </a:ext>
                  </a:extLst>
                </a:gridCol>
                <a:gridCol w="1308830">
                  <a:extLst>
                    <a:ext uri="{9D8B030D-6E8A-4147-A177-3AD203B41FA5}">
                      <a16:colId xmlns:a16="http://schemas.microsoft.com/office/drawing/2014/main" val="3056620612"/>
                    </a:ext>
                  </a:extLst>
                </a:gridCol>
                <a:gridCol w="1189845">
                  <a:extLst>
                    <a:ext uri="{9D8B030D-6E8A-4147-A177-3AD203B41FA5}">
                      <a16:colId xmlns:a16="http://schemas.microsoft.com/office/drawing/2014/main" val="456368402"/>
                    </a:ext>
                  </a:extLst>
                </a:gridCol>
                <a:gridCol w="1475408">
                  <a:extLst>
                    <a:ext uri="{9D8B030D-6E8A-4147-A177-3AD203B41FA5}">
                      <a16:colId xmlns:a16="http://schemas.microsoft.com/office/drawing/2014/main" val="1735269913"/>
                    </a:ext>
                  </a:extLst>
                </a:gridCol>
              </a:tblGrid>
              <a:tr h="501665">
                <a:tc>
                  <a:txBody>
                    <a:bodyPr/>
                    <a:lstStyle/>
                    <a:p>
                      <a:pPr algn="ctr"/>
                      <a:r>
                        <a:rPr lang="pl-PL" sz="1200">
                          <a:effectLst/>
                        </a:rPr>
                        <a:t>Wyszczególnienie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17780" marB="177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>
                          <a:effectLst/>
                        </a:rPr>
                        <a:t>Plan 2023 r.               /w zł/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17780" marB="177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>
                          <a:effectLst/>
                        </a:rPr>
                        <a:t>Wykonanie 2023 r.      /w zł/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17780" marB="177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>
                          <a:effectLst/>
                        </a:rPr>
                        <a:t>Stopień wykonania planu /w %/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17780" marB="17780" anchor="ctr"/>
                </a:tc>
                <a:extLst>
                  <a:ext uri="{0D108BD9-81ED-4DB2-BD59-A6C34878D82A}">
                    <a16:rowId xmlns:a16="http://schemas.microsoft.com/office/drawing/2014/main" val="365262331"/>
                  </a:ext>
                </a:extLst>
              </a:tr>
              <a:tr h="277039">
                <a:tc>
                  <a:txBody>
                    <a:bodyPr/>
                    <a:lstStyle/>
                    <a:p>
                      <a:pPr algn="ctr"/>
                      <a:r>
                        <a:rPr lang="pl-PL" sz="1200">
                          <a:effectLst/>
                        </a:rPr>
                        <a:t>Ogółem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17780" marB="17780" anchor="ctr"/>
                </a:tc>
                <a:tc>
                  <a:txBody>
                    <a:bodyPr/>
                    <a:lstStyle/>
                    <a:p>
                      <a:pPr marR="288290" algn="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142 648 219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17780" marB="177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>
                          <a:effectLst/>
                        </a:rPr>
                        <a:t>134 246 385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17780" marB="177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>
                          <a:effectLst/>
                        </a:rPr>
                        <a:t>94,0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17780" marB="17780" anchor="ctr"/>
                </a:tc>
                <a:extLst>
                  <a:ext uri="{0D108BD9-81ED-4DB2-BD59-A6C34878D82A}">
                    <a16:rowId xmlns:a16="http://schemas.microsoft.com/office/drawing/2014/main" val="1947413716"/>
                  </a:ext>
                </a:extLst>
              </a:tr>
              <a:tr h="277039">
                <a:tc>
                  <a:txBody>
                    <a:bodyPr/>
                    <a:lstStyle/>
                    <a:p>
                      <a:r>
                        <a:rPr lang="pl-PL" sz="1200">
                          <a:effectLst/>
                        </a:rPr>
                        <a:t>z tego: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17780" marB="177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>
                          <a:effectLst/>
                        </a:rPr>
                        <a:t> 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17780" marB="177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>
                          <a:effectLst/>
                        </a:rPr>
                        <a:t> 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17780" marB="177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>
                          <a:effectLst/>
                        </a:rPr>
                        <a:t> 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17780" marB="17780" anchor="ctr"/>
                </a:tc>
                <a:extLst>
                  <a:ext uri="{0D108BD9-81ED-4DB2-BD59-A6C34878D82A}">
                    <a16:rowId xmlns:a16="http://schemas.microsoft.com/office/drawing/2014/main" val="2002284358"/>
                  </a:ext>
                </a:extLst>
              </a:tr>
              <a:tr h="277039">
                <a:tc>
                  <a:txBody>
                    <a:bodyPr/>
                    <a:lstStyle/>
                    <a:p>
                      <a:r>
                        <a:rPr lang="pl-PL" sz="1200">
                          <a:effectLst/>
                        </a:rPr>
                        <a:t>zadania własne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17780" marB="17780" anchor="ctr"/>
                </a:tc>
                <a:tc>
                  <a:txBody>
                    <a:bodyPr/>
                    <a:lstStyle/>
                    <a:p>
                      <a:pPr marR="288290" algn="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138 984 416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17780" marB="177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>
                          <a:effectLst/>
                        </a:rPr>
                        <a:t>130 696 837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17780" marB="177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>
                          <a:effectLst/>
                        </a:rPr>
                        <a:t>93,6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17780" marB="17780" anchor="ctr"/>
                </a:tc>
                <a:extLst>
                  <a:ext uri="{0D108BD9-81ED-4DB2-BD59-A6C34878D82A}">
                    <a16:rowId xmlns:a16="http://schemas.microsoft.com/office/drawing/2014/main" val="3153594403"/>
                  </a:ext>
                </a:extLst>
              </a:tr>
              <a:tr h="277039">
                <a:tc>
                  <a:txBody>
                    <a:bodyPr/>
                    <a:lstStyle/>
                    <a:p>
                      <a:r>
                        <a:rPr lang="pl-PL" sz="1200">
                          <a:effectLst/>
                        </a:rPr>
                        <a:t>w tym:    wydatki bieżące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17780" marB="17780" anchor="ctr"/>
                </a:tc>
                <a:tc>
                  <a:txBody>
                    <a:bodyPr/>
                    <a:lstStyle/>
                    <a:p>
                      <a:pPr marR="288290" algn="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135 061 789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17780" marB="177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>
                          <a:effectLst/>
                        </a:rPr>
                        <a:t>126 923 560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17780" marB="177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>
                          <a:effectLst/>
                        </a:rPr>
                        <a:t>93,9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17780" marB="17780" anchor="ctr"/>
                </a:tc>
                <a:extLst>
                  <a:ext uri="{0D108BD9-81ED-4DB2-BD59-A6C34878D82A}">
                    <a16:rowId xmlns:a16="http://schemas.microsoft.com/office/drawing/2014/main" val="2183906647"/>
                  </a:ext>
                </a:extLst>
              </a:tr>
              <a:tr h="277039">
                <a:tc>
                  <a:txBody>
                    <a:bodyPr/>
                    <a:lstStyle/>
                    <a:p>
                      <a:r>
                        <a:rPr lang="pl-PL" sz="1200">
                          <a:effectLst/>
                        </a:rPr>
                        <a:t>               wydatki majątkowe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17780" marB="17780" anchor="ctr"/>
                </a:tc>
                <a:tc>
                  <a:txBody>
                    <a:bodyPr/>
                    <a:lstStyle/>
                    <a:p>
                      <a:pPr marR="288290" algn="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3 922 627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17780" marB="177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>
                          <a:effectLst/>
                        </a:rPr>
                        <a:t>3 773 277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17780" marB="177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>
                          <a:effectLst/>
                        </a:rPr>
                        <a:t>96,2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17780" marB="17780" anchor="ctr"/>
                </a:tc>
                <a:extLst>
                  <a:ext uri="{0D108BD9-81ED-4DB2-BD59-A6C34878D82A}">
                    <a16:rowId xmlns:a16="http://schemas.microsoft.com/office/drawing/2014/main" val="3185570150"/>
                  </a:ext>
                </a:extLst>
              </a:tr>
              <a:tr h="277039">
                <a:tc>
                  <a:txBody>
                    <a:bodyPr/>
                    <a:lstStyle/>
                    <a:p>
                      <a:r>
                        <a:rPr lang="pl-PL" sz="1200">
                          <a:effectLst/>
                        </a:rPr>
                        <a:t>zadania zlecone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17780" marB="17780" anchor="ctr"/>
                </a:tc>
                <a:tc>
                  <a:txBody>
                    <a:bodyPr/>
                    <a:lstStyle/>
                    <a:p>
                      <a:pPr marR="288290" algn="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3 663 803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17780" marB="177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>
                          <a:effectLst/>
                        </a:rPr>
                        <a:t>3 549 548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17780" marB="177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>
                          <a:effectLst/>
                        </a:rPr>
                        <a:t>96,9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17780" marB="17780" anchor="ctr"/>
                </a:tc>
                <a:extLst>
                  <a:ext uri="{0D108BD9-81ED-4DB2-BD59-A6C34878D82A}">
                    <a16:rowId xmlns:a16="http://schemas.microsoft.com/office/drawing/2014/main" val="1006519069"/>
                  </a:ext>
                </a:extLst>
              </a:tr>
              <a:tr h="277039">
                <a:tc>
                  <a:txBody>
                    <a:bodyPr/>
                    <a:lstStyle/>
                    <a:p>
                      <a:r>
                        <a:rPr lang="pl-PL" sz="1200">
                          <a:effectLst/>
                        </a:rPr>
                        <a:t>w tym:    wydatki bieżące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17780" marB="17780" anchor="ctr"/>
                </a:tc>
                <a:tc>
                  <a:txBody>
                    <a:bodyPr/>
                    <a:lstStyle/>
                    <a:p>
                      <a:pPr marR="288290" algn="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3 663 803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17780" marB="177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>
                          <a:effectLst/>
                        </a:rPr>
                        <a:t>3 549 548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17780" marB="177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effectLst/>
                        </a:rPr>
                        <a:t>98,9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17780" marB="17780" anchor="ctr"/>
                </a:tc>
                <a:extLst>
                  <a:ext uri="{0D108BD9-81ED-4DB2-BD59-A6C34878D82A}">
                    <a16:rowId xmlns:a16="http://schemas.microsoft.com/office/drawing/2014/main" val="4190056920"/>
                  </a:ext>
                </a:extLst>
              </a:tr>
            </a:tbl>
          </a:graphicData>
        </a:graphic>
      </p:graphicFrame>
      <p:sp>
        <p:nvSpPr>
          <p:cNvPr id="6" name="pole tekstowe 5">
            <a:extLst>
              <a:ext uri="{FF2B5EF4-FFF2-40B4-BE49-F238E27FC236}">
                <a16:creationId xmlns:a16="http://schemas.microsoft.com/office/drawing/2014/main" id="{AB997150-4BB8-52CB-E310-E5EC00D931A3}"/>
              </a:ext>
            </a:extLst>
          </p:cNvPr>
          <p:cNvSpPr txBox="1"/>
          <p:nvPr/>
        </p:nvSpPr>
        <p:spPr>
          <a:xfrm>
            <a:off x="669908" y="3937239"/>
            <a:ext cx="5691427" cy="21082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600"/>
              </a:spcBef>
            </a:pP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Na funkcjonowanie Urzędu Miasta i zadań wykonywanych przez pracowników administracji w ramach </a:t>
            </a:r>
            <a:r>
              <a:rPr lang="pl-PL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zadań własnych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w 2023 roku wydatkowano </a:t>
            </a:r>
            <a:r>
              <a:rPr lang="pl-PL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86.523.898 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zł, co stanowi 95% planu</a:t>
            </a:r>
            <a:r>
              <a:rPr lang="pl-PL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w tym:</a:t>
            </a:r>
          </a:p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wynagrodzenia pracowników UM - 75.719.310 zł (97,4%). </a:t>
            </a:r>
            <a:r>
              <a:rPr lang="pl-PL" dirty="0">
                <a:latin typeface="Times New Roman" panose="02020603050405020304" pitchFamily="18" charset="0"/>
                <a:ea typeface="Times New Roman" panose="02020603050405020304" pitchFamily="18" charset="0"/>
              </a:rPr>
              <a:t>W porównaniu do 2022 r. wydano o 7.661.936 zł więcej, tj. o 11,3%.</a:t>
            </a:r>
            <a:endParaRPr lang="pl-PL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51115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0" y="6796631"/>
            <a:ext cx="7199313" cy="25552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4000" rtlCol="0" anchor="ctr"/>
          <a:lstStyle/>
          <a:p>
            <a:pPr algn="ctr"/>
            <a:r>
              <a:rPr lang="pl-PL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Wykonanie Budżetu Miasta Gdyni za rok 2023</a:t>
            </a:r>
          </a:p>
        </p:txBody>
      </p:sp>
      <p:sp>
        <p:nvSpPr>
          <p:cNvPr id="11" name="Prostokąt 10"/>
          <p:cNvSpPr/>
          <p:nvPr/>
        </p:nvSpPr>
        <p:spPr>
          <a:xfrm>
            <a:off x="-1" y="146489"/>
            <a:ext cx="7199313" cy="45267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4000" rtlCol="0" anchor="ctr"/>
          <a:lstStyle/>
          <a:p>
            <a:pPr algn="ctr"/>
            <a:r>
              <a:rPr lang="pl-PL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WYKONANIE BUDŻETU MIASTA GDYNI za rok 2023</a:t>
            </a:r>
          </a:p>
        </p:txBody>
      </p:sp>
      <p:sp>
        <p:nvSpPr>
          <p:cNvPr id="46" name="Owal 45"/>
          <p:cNvSpPr/>
          <p:nvPr/>
        </p:nvSpPr>
        <p:spPr>
          <a:xfrm>
            <a:off x="1585593" y="1114422"/>
            <a:ext cx="469233" cy="461504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pl-PL" sz="1100" b="1" dirty="0">
                <a:solidFill>
                  <a:schemeClr val="bg1">
                    <a:lumMod val="95000"/>
                  </a:schemeClr>
                </a:solidFill>
                <a:latin typeface="Arial Rounded MT Bold" panose="020F0704030504030204" pitchFamily="34" charset="0"/>
              </a:rPr>
              <a:t>PLN</a:t>
            </a:r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id="{DDBB9370-DB4E-4D60-A88D-8D6BD6515F9E}"/>
              </a:ext>
            </a:extLst>
          </p:cNvPr>
          <p:cNvSpPr txBox="1"/>
          <p:nvPr/>
        </p:nvSpPr>
        <p:spPr>
          <a:xfrm>
            <a:off x="675295" y="749385"/>
            <a:ext cx="56914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b="1" dirty="0"/>
              <a:t>Administracja publiczna</a:t>
            </a:r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BBD5A088-EB3A-4BA0-8728-762BF7BB1867}"/>
              </a:ext>
            </a:extLst>
          </p:cNvPr>
          <p:cNvSpPr txBox="1"/>
          <p:nvPr/>
        </p:nvSpPr>
        <p:spPr>
          <a:xfrm>
            <a:off x="675295" y="1345174"/>
            <a:ext cx="6108715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tabLst>
                <a:tab pos="228600" algn="l"/>
              </a:tabLst>
            </a:pPr>
            <a:endParaRPr lang="pl-PL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tabLst>
                <a:tab pos="228600" algn="l"/>
              </a:tabLst>
            </a:pPr>
            <a:r>
              <a:rPr lang="pl-PL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rady gmin - 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wykonanie – </a:t>
            </a:r>
            <a:r>
              <a:rPr lang="pl-PL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1.311.781 zł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tj. </a:t>
            </a:r>
            <a:r>
              <a:rPr lang="pl-PL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90,4% 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planu, w tym diety radnych – 1.092.780 zł (99,8%); </a:t>
            </a:r>
          </a:p>
          <a:p>
            <a:pPr lvl="0" algn="just">
              <a:tabLst>
                <a:tab pos="228600" algn="l"/>
              </a:tabLst>
            </a:pPr>
            <a:endParaRPr lang="pl-PL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just">
              <a:tabLst>
                <a:tab pos="228600" algn="l"/>
              </a:tabLst>
            </a:pPr>
            <a:r>
              <a:rPr lang="pl-PL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wspólna obsługa jednostek samorządu terytorialnego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wykonanie – </a:t>
            </a:r>
            <a:r>
              <a:rPr lang="pl-PL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14.265.639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zł, tj. 92,7% planu.</a:t>
            </a:r>
          </a:p>
          <a:p>
            <a:pPr marL="285750" indent="-285750" algn="just">
              <a:buFont typeface="Arial" panose="020B0604020202020204" pitchFamily="34" charset="0"/>
              <a:buChar char="•"/>
              <a:tabLst>
                <a:tab pos="228600" algn="l"/>
              </a:tabLst>
            </a:pP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Gdyńskie Centrum Informatyki - </a:t>
            </a:r>
            <a:r>
              <a:rPr lang="pl-PL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4.101.491 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zł (90,1% planu)</a:t>
            </a:r>
            <a:endParaRPr lang="pl-PL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  <a:tabLst>
                <a:tab pos="228600" algn="l"/>
              </a:tabLst>
            </a:pP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Centrum Usług dla Przedszkoli i Szkół </a:t>
            </a:r>
            <a:r>
              <a:rPr lang="pl-PL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pl-PL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10.164.148</a:t>
            </a:r>
            <a:r>
              <a:rPr lang="pl-PL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zł (93,8%  planu)</a:t>
            </a:r>
          </a:p>
          <a:p>
            <a:pPr algn="just">
              <a:tabLst>
                <a:tab pos="228600" algn="l"/>
              </a:tabLst>
            </a:pPr>
            <a:endParaRPr lang="pl-PL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tabLst>
                <a:tab pos="228600" algn="l"/>
              </a:tabLst>
            </a:pPr>
            <a:r>
              <a:rPr lang="pl-PL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Straż Miejska 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wykonanie – </a:t>
            </a:r>
            <a:r>
              <a:rPr lang="pl-PL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9.831.817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zł, tj. </a:t>
            </a:r>
            <a:r>
              <a:rPr lang="pl-PL" dirty="0">
                <a:latin typeface="Times New Roman" panose="02020603050405020304" pitchFamily="18" charset="0"/>
                <a:ea typeface="Times New Roman" panose="02020603050405020304" pitchFamily="18" charset="0"/>
              </a:rPr>
              <a:t>92,8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% planu</a:t>
            </a:r>
            <a:r>
              <a:rPr lang="pl-PL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algn="just">
              <a:tabLst>
                <a:tab pos="228600" algn="l"/>
              </a:tabLst>
            </a:pPr>
            <a:endParaRPr lang="pl-PL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tabLst>
                <a:tab pos="228600" algn="l"/>
              </a:tabLst>
            </a:pPr>
            <a:r>
              <a:rPr lang="pl-PL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promocja jednostek samorządu terytorialnego 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wykonanie – </a:t>
            </a:r>
            <a:b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l-PL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10.916.657 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zł, tj. 97,2% planu.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  <a:tabLst>
                <a:tab pos="228600" algn="l"/>
              </a:tabLst>
            </a:pP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promocję miasta przez sport – 9.213.238  zł (99,9%).  </a:t>
            </a:r>
          </a:p>
          <a:p>
            <a:pPr lvl="0" algn="just">
              <a:tabLst>
                <a:tab pos="228600" algn="l"/>
              </a:tabLst>
            </a:pPr>
            <a:endParaRPr lang="pl-PL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just">
              <a:tabLst>
                <a:tab pos="228600" algn="l"/>
              </a:tabLst>
            </a:pPr>
            <a:r>
              <a:rPr lang="pl-PL" dirty="0">
                <a:latin typeface="Times New Roman" panose="02020603050405020304" pitchFamily="18" charset="0"/>
                <a:ea typeface="Times New Roman" panose="02020603050405020304" pitchFamily="18" charset="0"/>
              </a:rPr>
              <a:t>W porównaniu do 2022 r. na promocję miasta wydano o 897.341 zł mniej, tj. 7,6%.</a:t>
            </a:r>
            <a:endParaRPr lang="pl-PL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tabLst>
                <a:tab pos="228600" algn="l"/>
              </a:tabLst>
            </a:pPr>
            <a:endParaRPr lang="pl-PL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17179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0" y="6844133"/>
            <a:ext cx="7199313" cy="25552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4000" rtlCol="0" anchor="ctr"/>
          <a:lstStyle/>
          <a:p>
            <a:pPr algn="ctr"/>
            <a:r>
              <a:rPr lang="pl-PL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Wykonanie Budżetu Miasta Gdyni za rok 2023</a:t>
            </a:r>
          </a:p>
        </p:txBody>
      </p:sp>
      <p:sp>
        <p:nvSpPr>
          <p:cNvPr id="11" name="Prostokąt 10"/>
          <p:cNvSpPr/>
          <p:nvPr/>
        </p:nvSpPr>
        <p:spPr>
          <a:xfrm>
            <a:off x="-1" y="146489"/>
            <a:ext cx="7199313" cy="45267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4000" rtlCol="0" anchor="ctr"/>
          <a:lstStyle/>
          <a:p>
            <a:pPr algn="ctr"/>
            <a:r>
              <a:rPr lang="pl-PL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WYKONANIE BUDŻETU MIASTA GDYNI za rok 2023</a:t>
            </a:r>
          </a:p>
        </p:txBody>
      </p:sp>
      <p:sp>
        <p:nvSpPr>
          <p:cNvPr id="46" name="Owal 45"/>
          <p:cNvSpPr/>
          <p:nvPr/>
        </p:nvSpPr>
        <p:spPr>
          <a:xfrm>
            <a:off x="1585593" y="1114422"/>
            <a:ext cx="469233" cy="461504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pl-PL" sz="1100" b="1" dirty="0">
                <a:solidFill>
                  <a:schemeClr val="bg1">
                    <a:lumMod val="95000"/>
                  </a:schemeClr>
                </a:solidFill>
                <a:latin typeface="Arial Rounded MT Bold" panose="020F0704030504030204" pitchFamily="34" charset="0"/>
              </a:rPr>
              <a:t>PLN</a:t>
            </a:r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id="{DDBB9370-DB4E-4D60-A88D-8D6BD6515F9E}"/>
              </a:ext>
            </a:extLst>
          </p:cNvPr>
          <p:cNvSpPr txBox="1"/>
          <p:nvPr/>
        </p:nvSpPr>
        <p:spPr>
          <a:xfrm>
            <a:off x="580292" y="923518"/>
            <a:ext cx="56914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Obsługa długu publicznego</a:t>
            </a:r>
            <a:endParaRPr lang="pl-PL" sz="2400" b="1" dirty="0"/>
          </a:p>
        </p:txBody>
      </p:sp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DAEF93D9-2178-4073-8D7E-7EA2CA38B8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9993830"/>
              </p:ext>
            </p:extLst>
          </p:nvPr>
        </p:nvGraphicFramePr>
        <p:xfrm>
          <a:off x="137160" y="1766830"/>
          <a:ext cx="6952410" cy="13069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65209">
                  <a:extLst>
                    <a:ext uri="{9D8B030D-6E8A-4147-A177-3AD203B41FA5}">
                      <a16:colId xmlns:a16="http://schemas.microsoft.com/office/drawing/2014/main" val="3842344297"/>
                    </a:ext>
                  </a:extLst>
                </a:gridCol>
                <a:gridCol w="992191">
                  <a:extLst>
                    <a:ext uri="{9D8B030D-6E8A-4147-A177-3AD203B41FA5}">
                      <a16:colId xmlns:a16="http://schemas.microsoft.com/office/drawing/2014/main" val="2207384592"/>
                    </a:ext>
                  </a:extLst>
                </a:gridCol>
                <a:gridCol w="766227">
                  <a:extLst>
                    <a:ext uri="{9D8B030D-6E8A-4147-A177-3AD203B41FA5}">
                      <a16:colId xmlns:a16="http://schemas.microsoft.com/office/drawing/2014/main" val="3044735825"/>
                    </a:ext>
                  </a:extLst>
                </a:gridCol>
                <a:gridCol w="1016853">
                  <a:extLst>
                    <a:ext uri="{9D8B030D-6E8A-4147-A177-3AD203B41FA5}">
                      <a16:colId xmlns:a16="http://schemas.microsoft.com/office/drawing/2014/main" val="3362333027"/>
                    </a:ext>
                  </a:extLst>
                </a:gridCol>
                <a:gridCol w="699805">
                  <a:extLst>
                    <a:ext uri="{9D8B030D-6E8A-4147-A177-3AD203B41FA5}">
                      <a16:colId xmlns:a16="http://schemas.microsoft.com/office/drawing/2014/main" val="1170816388"/>
                    </a:ext>
                  </a:extLst>
                </a:gridCol>
                <a:gridCol w="991835">
                  <a:extLst>
                    <a:ext uri="{9D8B030D-6E8A-4147-A177-3AD203B41FA5}">
                      <a16:colId xmlns:a16="http://schemas.microsoft.com/office/drawing/2014/main" val="243009965"/>
                    </a:ext>
                  </a:extLst>
                </a:gridCol>
                <a:gridCol w="742430">
                  <a:extLst>
                    <a:ext uri="{9D8B030D-6E8A-4147-A177-3AD203B41FA5}">
                      <a16:colId xmlns:a16="http://schemas.microsoft.com/office/drawing/2014/main" val="1948708861"/>
                    </a:ext>
                  </a:extLst>
                </a:gridCol>
                <a:gridCol w="677860">
                  <a:extLst>
                    <a:ext uri="{9D8B030D-6E8A-4147-A177-3AD203B41FA5}">
                      <a16:colId xmlns:a16="http://schemas.microsoft.com/office/drawing/2014/main" val="1811128055"/>
                    </a:ext>
                  </a:extLst>
                </a:gridCol>
              </a:tblGrid>
              <a:tr h="720338">
                <a:tc>
                  <a:txBody>
                    <a:bodyPr/>
                    <a:lstStyle/>
                    <a:p>
                      <a:pPr algn="ctr"/>
                      <a:r>
                        <a:rPr lang="pl-PL" sz="1000" dirty="0">
                          <a:effectLst/>
                        </a:rPr>
                        <a:t>Wyszczególnienie</a:t>
                      </a:r>
                      <a:endParaRPr lang="pl-PL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dirty="0">
                          <a:effectLst/>
                        </a:rPr>
                        <a:t>Plan 2021 r.                 /w zł/</a:t>
                      </a:r>
                      <a:endParaRPr lang="pl-PL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dirty="0">
                          <a:effectLst/>
                        </a:rPr>
                        <a:t>Wykonanie  </a:t>
                      </a:r>
                    </a:p>
                    <a:p>
                      <a:pPr algn="ctr"/>
                      <a:r>
                        <a:rPr lang="pl-PL" sz="1000" dirty="0">
                          <a:effectLst/>
                        </a:rPr>
                        <a:t>2021 r.</a:t>
                      </a:r>
                    </a:p>
                    <a:p>
                      <a:pPr algn="ctr"/>
                      <a:r>
                        <a:rPr lang="pl-PL" sz="1000" dirty="0">
                          <a:effectLst/>
                        </a:rPr>
                        <a:t> /w zł/</a:t>
                      </a:r>
                      <a:endParaRPr lang="pl-PL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dirty="0">
                          <a:effectLst/>
                        </a:rPr>
                        <a:t>Plan 2022 r.                 /w zł/</a:t>
                      </a:r>
                      <a:endParaRPr lang="pl-PL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dirty="0">
                          <a:effectLst/>
                        </a:rPr>
                        <a:t>Wykonanie  2022 r.      </a:t>
                      </a:r>
                    </a:p>
                    <a:p>
                      <a:pPr algn="ctr"/>
                      <a:r>
                        <a:rPr lang="pl-PL" sz="1000" dirty="0">
                          <a:effectLst/>
                        </a:rPr>
                        <a:t>   /w zł/</a:t>
                      </a:r>
                      <a:endParaRPr lang="pl-PL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dirty="0">
                          <a:effectLst/>
                        </a:rPr>
                        <a:t>Plan 2022 r.                 /w zł/</a:t>
                      </a:r>
                      <a:endParaRPr lang="pl-PL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dirty="0">
                          <a:effectLst/>
                        </a:rPr>
                        <a:t>Wykonanie  2022 r.       </a:t>
                      </a:r>
                    </a:p>
                    <a:p>
                      <a:pPr algn="ctr"/>
                      <a:r>
                        <a:rPr lang="pl-PL" sz="1000" dirty="0">
                          <a:effectLst/>
                        </a:rPr>
                        <a:t>  /w zł/</a:t>
                      </a:r>
                      <a:endParaRPr lang="pl-PL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dirty="0">
                          <a:effectLst/>
                        </a:rPr>
                        <a:t>Stopień wykonania planu</a:t>
                      </a:r>
                    </a:p>
                    <a:p>
                      <a:pPr algn="ctr"/>
                      <a:r>
                        <a:rPr lang="pl-PL" sz="1000" dirty="0">
                          <a:effectLst/>
                        </a:rPr>
                        <a:t> /w %/</a:t>
                      </a:r>
                      <a:endParaRPr lang="pl-PL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345703110"/>
                  </a:ext>
                </a:extLst>
              </a:tr>
              <a:tr h="586567">
                <a:tc>
                  <a:txBody>
                    <a:bodyPr/>
                    <a:lstStyle/>
                    <a:p>
                      <a:pPr algn="ctr">
                        <a:spcBef>
                          <a:spcPts val="400"/>
                        </a:spcBef>
                      </a:pPr>
                      <a:r>
                        <a:rPr lang="pl-PL" sz="1000" dirty="0">
                          <a:effectLst/>
                        </a:rPr>
                        <a:t>Ogółem</a:t>
                      </a:r>
                      <a:endParaRPr lang="pl-PL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R="288290" algn="l"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15 744 000</a:t>
                      </a:r>
                      <a:endParaRPr lang="pl-PL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10 439 681</a:t>
                      </a:r>
                      <a:endParaRPr lang="pl-PL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R="288290" algn="l"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49 350 000</a:t>
                      </a:r>
                      <a:endParaRPr lang="pl-PL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48 128 257</a:t>
                      </a:r>
                      <a:endParaRPr lang="pl-PL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288290" algn="l" defTabSz="719907" rtl="0" eaLnBrk="1" latinLnBrk="0" hangingPunct="1"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pl-PL" sz="10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70 450 000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pl-PL" sz="10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69 224 247</a:t>
                      </a:r>
                      <a:endParaRPr lang="pl-PL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400"/>
                        </a:spcBef>
                      </a:pPr>
                      <a:r>
                        <a:rPr lang="pl-PL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98,3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365659191"/>
                  </a:ext>
                </a:extLst>
              </a:tr>
            </a:tbl>
          </a:graphicData>
        </a:graphic>
      </p:graphicFrame>
      <p:sp>
        <p:nvSpPr>
          <p:cNvPr id="6" name="pole tekstowe 5">
            <a:extLst>
              <a:ext uri="{FF2B5EF4-FFF2-40B4-BE49-F238E27FC236}">
                <a16:creationId xmlns:a16="http://schemas.microsoft.com/office/drawing/2014/main" id="{BDD402F1-0E2B-276F-3E2C-F8BFF521CD23}"/>
              </a:ext>
            </a:extLst>
          </p:cNvPr>
          <p:cNvSpPr txBox="1"/>
          <p:nvPr/>
        </p:nvSpPr>
        <p:spPr>
          <a:xfrm>
            <a:off x="371647" y="3264639"/>
            <a:ext cx="610871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tabLst>
                <a:tab pos="228600" algn="l"/>
              </a:tabLst>
            </a:pPr>
            <a:endParaRPr lang="pl-PL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tabLst>
                <a:tab pos="228600" algn="l"/>
              </a:tabLst>
            </a:pP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 2023 roku na spłatę odsetek od kredytów, pożyczek i obligacji wydatkowano łącznie 69.224.247 zł, tj. 99,9%</a:t>
            </a:r>
            <a:r>
              <a:rPr lang="pl-PL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zaplanowanej kwoty. </a:t>
            </a:r>
          </a:p>
          <a:p>
            <a:pPr algn="just">
              <a:tabLst>
                <a:tab pos="228600" algn="l"/>
              </a:tabLst>
            </a:pPr>
            <a:endParaRPr lang="pl-PL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929844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0" y="6796631"/>
            <a:ext cx="7199313" cy="25552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4000" rtlCol="0" anchor="ctr"/>
          <a:lstStyle/>
          <a:p>
            <a:pPr algn="ctr"/>
            <a:r>
              <a:rPr lang="pl-PL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Wykonanie Budżetu Miasta Gdyni za rok 2023</a:t>
            </a:r>
          </a:p>
        </p:txBody>
      </p:sp>
      <p:sp>
        <p:nvSpPr>
          <p:cNvPr id="11" name="Prostokąt 10"/>
          <p:cNvSpPr/>
          <p:nvPr/>
        </p:nvSpPr>
        <p:spPr>
          <a:xfrm>
            <a:off x="-1" y="146489"/>
            <a:ext cx="7199313" cy="45267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4000" rtlCol="0" anchor="ctr"/>
          <a:lstStyle/>
          <a:p>
            <a:pPr algn="ctr"/>
            <a:r>
              <a:rPr lang="pl-PL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WYKONANIE BUDŻETU MIASTA GDYNI za rok 2023</a:t>
            </a:r>
          </a:p>
        </p:txBody>
      </p:sp>
      <p:sp>
        <p:nvSpPr>
          <p:cNvPr id="46" name="Owal 45"/>
          <p:cNvSpPr/>
          <p:nvPr/>
        </p:nvSpPr>
        <p:spPr>
          <a:xfrm>
            <a:off x="1585593" y="1114422"/>
            <a:ext cx="469233" cy="461504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pl-PL" sz="1100" b="1" dirty="0">
                <a:solidFill>
                  <a:schemeClr val="bg1">
                    <a:lumMod val="95000"/>
                  </a:schemeClr>
                </a:solidFill>
                <a:latin typeface="Arial Rounded MT Bold" panose="020F0704030504030204" pitchFamily="34" charset="0"/>
              </a:rPr>
              <a:t>PLN</a:t>
            </a:r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id="{DDBB9370-DB4E-4D60-A88D-8D6BD6515F9E}"/>
              </a:ext>
            </a:extLst>
          </p:cNvPr>
          <p:cNvSpPr txBox="1"/>
          <p:nvPr/>
        </p:nvSpPr>
        <p:spPr>
          <a:xfrm>
            <a:off x="580292" y="797395"/>
            <a:ext cx="56914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Oświata i wychowanie</a:t>
            </a:r>
            <a:endParaRPr lang="pl-PL" sz="2400" b="1" dirty="0"/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1B67A973-A5A9-4E5A-9393-EE13A2A37725}"/>
              </a:ext>
            </a:extLst>
          </p:cNvPr>
          <p:cNvSpPr txBox="1"/>
          <p:nvPr/>
        </p:nvSpPr>
        <p:spPr>
          <a:xfrm>
            <a:off x="889672" y="4002404"/>
            <a:ext cx="56914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Edukacyjna opieka wychowawcza</a:t>
            </a:r>
            <a:endParaRPr lang="pl-PL" sz="2400" b="1" dirty="0"/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95DC1929-3522-5D03-ED9B-4CD23CDC87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2819657"/>
              </p:ext>
            </p:extLst>
          </p:nvPr>
        </p:nvGraphicFramePr>
        <p:xfrm>
          <a:off x="239321" y="1200869"/>
          <a:ext cx="6605983" cy="28198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83505">
                  <a:extLst>
                    <a:ext uri="{9D8B030D-6E8A-4147-A177-3AD203B41FA5}">
                      <a16:colId xmlns:a16="http://schemas.microsoft.com/office/drawing/2014/main" val="4197135887"/>
                    </a:ext>
                  </a:extLst>
                </a:gridCol>
                <a:gridCol w="1543417">
                  <a:extLst>
                    <a:ext uri="{9D8B030D-6E8A-4147-A177-3AD203B41FA5}">
                      <a16:colId xmlns:a16="http://schemas.microsoft.com/office/drawing/2014/main" val="1696106292"/>
                    </a:ext>
                  </a:extLst>
                </a:gridCol>
                <a:gridCol w="1317930">
                  <a:extLst>
                    <a:ext uri="{9D8B030D-6E8A-4147-A177-3AD203B41FA5}">
                      <a16:colId xmlns:a16="http://schemas.microsoft.com/office/drawing/2014/main" val="2615336748"/>
                    </a:ext>
                  </a:extLst>
                </a:gridCol>
                <a:gridCol w="1761131">
                  <a:extLst>
                    <a:ext uri="{9D8B030D-6E8A-4147-A177-3AD203B41FA5}">
                      <a16:colId xmlns:a16="http://schemas.microsoft.com/office/drawing/2014/main" val="2266916269"/>
                    </a:ext>
                  </a:extLst>
                </a:gridCol>
              </a:tblGrid>
              <a:tr h="473192">
                <a:tc>
                  <a:txBody>
                    <a:bodyPr/>
                    <a:lstStyle/>
                    <a:p>
                      <a:pPr algn="ctr"/>
                      <a:r>
                        <a:rPr lang="pl-PL" sz="1400">
                          <a:effectLst/>
                        </a:rPr>
                        <a:t>Wyszczególnienie</a:t>
                      </a:r>
                      <a:endParaRPr lang="pl-PL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0795" marB="698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>
                          <a:effectLst/>
                        </a:rPr>
                        <a:t>Plan 2022 r.               /w zł/</a:t>
                      </a:r>
                      <a:endParaRPr lang="pl-PL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0795" marB="698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>
                          <a:effectLst/>
                        </a:rPr>
                        <a:t>Wykonanie 2022 r.             /w zł/</a:t>
                      </a:r>
                      <a:endParaRPr lang="pl-PL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0795" marB="698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>
                          <a:effectLst/>
                        </a:rPr>
                        <a:t>Stopień wykonania planu /w %/</a:t>
                      </a:r>
                      <a:endParaRPr lang="pl-PL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0795" marB="6985" anchor="ctr"/>
                </a:tc>
                <a:extLst>
                  <a:ext uri="{0D108BD9-81ED-4DB2-BD59-A6C34878D82A}">
                    <a16:rowId xmlns:a16="http://schemas.microsoft.com/office/drawing/2014/main" val="857283698"/>
                  </a:ext>
                </a:extLst>
              </a:tr>
              <a:tr h="207338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</a:pPr>
                      <a:r>
                        <a:rPr lang="pl-PL" sz="1400">
                          <a:effectLst/>
                        </a:rPr>
                        <a:t>Ogółem</a:t>
                      </a:r>
                      <a:endParaRPr lang="pl-PL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0795" marB="6985" anchor="ctr"/>
                </a:tc>
                <a:tc>
                  <a:txBody>
                    <a:bodyPr/>
                    <a:lstStyle/>
                    <a:p>
                      <a:pPr marR="288290" algn="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681 491 289</a:t>
                      </a:r>
                      <a:endParaRPr lang="pl-PL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0795" marB="6985" anchor="ctr"/>
                </a:tc>
                <a:tc>
                  <a:txBody>
                    <a:bodyPr/>
                    <a:lstStyle/>
                    <a:p>
                      <a:pPr marR="288290" algn="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651 811 407</a:t>
                      </a:r>
                      <a:endParaRPr lang="pl-PL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0795" marB="6985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</a:pPr>
                      <a:r>
                        <a:rPr lang="pl-PL" sz="1400">
                          <a:effectLst/>
                        </a:rPr>
                        <a:t>95,6</a:t>
                      </a:r>
                      <a:endParaRPr lang="pl-PL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0795" marB="6985" anchor="ctr"/>
                </a:tc>
                <a:extLst>
                  <a:ext uri="{0D108BD9-81ED-4DB2-BD59-A6C34878D82A}">
                    <a16:rowId xmlns:a16="http://schemas.microsoft.com/office/drawing/2014/main" val="1589252048"/>
                  </a:ext>
                </a:extLst>
              </a:tr>
              <a:tr h="207338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r>
                        <a:rPr lang="pl-PL" sz="1400">
                          <a:effectLst/>
                        </a:rPr>
                        <a:t>z tego:</a:t>
                      </a:r>
                      <a:endParaRPr lang="pl-PL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0795" marB="6985" anchor="ctr"/>
                </a:tc>
                <a:tc>
                  <a:txBody>
                    <a:bodyPr/>
                    <a:lstStyle/>
                    <a:p>
                      <a:pPr marR="288290" algn="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 </a:t>
                      </a:r>
                      <a:endParaRPr lang="pl-PL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0795" marB="6985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 </a:t>
                      </a:r>
                      <a:endParaRPr lang="pl-PL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0795" marB="6985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</a:pPr>
                      <a:r>
                        <a:rPr lang="pl-PL" sz="1400">
                          <a:effectLst/>
                        </a:rPr>
                        <a:t> </a:t>
                      </a:r>
                      <a:endParaRPr lang="pl-PL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0795" marB="6985" anchor="ctr"/>
                </a:tc>
                <a:extLst>
                  <a:ext uri="{0D108BD9-81ED-4DB2-BD59-A6C34878D82A}">
                    <a16:rowId xmlns:a16="http://schemas.microsoft.com/office/drawing/2014/main" val="2342481030"/>
                  </a:ext>
                </a:extLst>
              </a:tr>
              <a:tr h="319724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r>
                        <a:rPr lang="pl-PL" sz="1400">
                          <a:effectLst/>
                        </a:rPr>
                        <a:t>zadania własne</a:t>
                      </a:r>
                      <a:endParaRPr lang="pl-PL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0795" marB="6985" anchor="ctr"/>
                </a:tc>
                <a:tc>
                  <a:txBody>
                    <a:bodyPr/>
                    <a:lstStyle/>
                    <a:p>
                      <a:pPr marR="288290" algn="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679 058 702</a:t>
                      </a:r>
                      <a:endParaRPr lang="pl-PL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0795" marB="6985" anchor="ctr"/>
                </a:tc>
                <a:tc>
                  <a:txBody>
                    <a:bodyPr/>
                    <a:lstStyle/>
                    <a:p>
                      <a:pPr marR="288290" algn="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649 636 150 </a:t>
                      </a:r>
                      <a:endParaRPr lang="pl-PL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0795" marB="6985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</a:pPr>
                      <a:r>
                        <a:rPr lang="pl-PL" sz="1400">
                          <a:effectLst/>
                        </a:rPr>
                        <a:t>95,7</a:t>
                      </a:r>
                      <a:endParaRPr lang="pl-PL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0795" marB="6985" anchor="ctr"/>
                </a:tc>
                <a:extLst>
                  <a:ext uri="{0D108BD9-81ED-4DB2-BD59-A6C34878D82A}">
                    <a16:rowId xmlns:a16="http://schemas.microsoft.com/office/drawing/2014/main" val="1777776691"/>
                  </a:ext>
                </a:extLst>
              </a:tr>
              <a:tr h="398727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r>
                        <a:rPr lang="pl-PL" sz="1400">
                          <a:effectLst/>
                        </a:rPr>
                        <a:t>w tym:      wydatki bieżące</a:t>
                      </a:r>
                      <a:endParaRPr lang="pl-PL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0795" marB="6985" anchor="ctr"/>
                </a:tc>
                <a:tc>
                  <a:txBody>
                    <a:bodyPr/>
                    <a:lstStyle/>
                    <a:p>
                      <a:pPr marR="288290" algn="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670 717 288</a:t>
                      </a:r>
                      <a:endParaRPr lang="pl-PL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0795" marB="6985" anchor="ctr"/>
                </a:tc>
                <a:tc>
                  <a:txBody>
                    <a:bodyPr/>
                    <a:lstStyle/>
                    <a:p>
                      <a:pPr marR="288290" algn="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643 463 835</a:t>
                      </a:r>
                      <a:endParaRPr lang="pl-PL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0795" marB="6985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</a:pPr>
                      <a:r>
                        <a:rPr lang="pl-PL" sz="1400">
                          <a:effectLst/>
                        </a:rPr>
                        <a:t>95,9</a:t>
                      </a:r>
                      <a:endParaRPr lang="pl-PL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0795" marB="6985" anchor="ctr"/>
                </a:tc>
                <a:extLst>
                  <a:ext uri="{0D108BD9-81ED-4DB2-BD59-A6C34878D82A}">
                    <a16:rowId xmlns:a16="http://schemas.microsoft.com/office/drawing/2014/main" val="142015207"/>
                  </a:ext>
                </a:extLst>
              </a:tr>
              <a:tr h="398727"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</a:pPr>
                      <a:r>
                        <a:rPr lang="pl-PL" sz="1400" kern="0" spc="0">
                          <a:effectLst/>
                        </a:rPr>
                        <a:t>                 wydatki majątkowe</a:t>
                      </a:r>
                      <a:endParaRPr lang="pl-PL" sz="1400" b="1" kern="0" spc="1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450" marR="44450" marT="10795" marB="6985" anchor="ctr"/>
                </a:tc>
                <a:tc>
                  <a:txBody>
                    <a:bodyPr/>
                    <a:lstStyle/>
                    <a:p>
                      <a:pPr marR="288290" algn="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8 341 414</a:t>
                      </a:r>
                      <a:endParaRPr lang="pl-PL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0795" marB="6985" anchor="ctr"/>
                </a:tc>
                <a:tc>
                  <a:txBody>
                    <a:bodyPr/>
                    <a:lstStyle/>
                    <a:p>
                      <a:pPr marR="288290" algn="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6 172 315</a:t>
                      </a:r>
                      <a:endParaRPr lang="pl-PL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0795" marB="6985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</a:pPr>
                      <a:r>
                        <a:rPr lang="pl-PL" sz="1400">
                          <a:effectLst/>
                        </a:rPr>
                        <a:t>74,0</a:t>
                      </a:r>
                      <a:endParaRPr lang="pl-PL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0795" marB="6985" anchor="ctr"/>
                </a:tc>
                <a:extLst>
                  <a:ext uri="{0D108BD9-81ED-4DB2-BD59-A6C34878D82A}">
                    <a16:rowId xmlns:a16="http://schemas.microsoft.com/office/drawing/2014/main" val="3122755254"/>
                  </a:ext>
                </a:extLst>
              </a:tr>
              <a:tr h="207338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r>
                        <a:rPr lang="pl-PL" sz="1400">
                          <a:effectLst/>
                        </a:rPr>
                        <a:t>zadania zlecone</a:t>
                      </a:r>
                      <a:endParaRPr lang="pl-PL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0795" marB="6985" anchor="ctr"/>
                </a:tc>
                <a:tc>
                  <a:txBody>
                    <a:bodyPr/>
                    <a:lstStyle/>
                    <a:p>
                      <a:pPr marR="288290" algn="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2 432 587</a:t>
                      </a:r>
                      <a:endParaRPr lang="pl-PL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0795" marB="6985" anchor="ctr"/>
                </a:tc>
                <a:tc>
                  <a:txBody>
                    <a:bodyPr/>
                    <a:lstStyle/>
                    <a:p>
                      <a:pPr marR="288290" algn="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2 175 257</a:t>
                      </a:r>
                      <a:endParaRPr lang="pl-PL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0795" marB="6985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</a:pPr>
                      <a:r>
                        <a:rPr lang="pl-PL" sz="1400">
                          <a:effectLst/>
                        </a:rPr>
                        <a:t>89,4</a:t>
                      </a:r>
                      <a:endParaRPr lang="pl-PL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0795" marB="6985" anchor="ctr"/>
                </a:tc>
                <a:extLst>
                  <a:ext uri="{0D108BD9-81ED-4DB2-BD59-A6C34878D82A}">
                    <a16:rowId xmlns:a16="http://schemas.microsoft.com/office/drawing/2014/main" val="2745208755"/>
                  </a:ext>
                </a:extLst>
              </a:tr>
              <a:tr h="398727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r>
                        <a:rPr lang="pl-PL" sz="1400">
                          <a:effectLst/>
                        </a:rPr>
                        <a:t>w tym:      wydatki bieżące</a:t>
                      </a:r>
                      <a:endParaRPr lang="pl-PL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0795" marB="6985" anchor="ctr"/>
                </a:tc>
                <a:tc>
                  <a:txBody>
                    <a:bodyPr/>
                    <a:lstStyle/>
                    <a:p>
                      <a:pPr marR="288290" algn="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         2 432 587</a:t>
                      </a:r>
                      <a:endParaRPr lang="pl-PL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0795" marB="6985" anchor="ctr"/>
                </a:tc>
                <a:tc>
                  <a:txBody>
                    <a:bodyPr/>
                    <a:lstStyle/>
                    <a:p>
                      <a:pPr marR="288290" algn="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2 175 257</a:t>
                      </a:r>
                      <a:endParaRPr lang="pl-PL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0795" marB="6985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</a:pPr>
                      <a:r>
                        <a:rPr lang="pl-PL" sz="1400" dirty="0">
                          <a:effectLst/>
                        </a:rPr>
                        <a:t>89,4</a:t>
                      </a:r>
                      <a:endParaRPr lang="pl-PL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0795" marB="6985" anchor="ctr"/>
                </a:tc>
                <a:extLst>
                  <a:ext uri="{0D108BD9-81ED-4DB2-BD59-A6C34878D82A}">
                    <a16:rowId xmlns:a16="http://schemas.microsoft.com/office/drawing/2014/main" val="1348658939"/>
                  </a:ext>
                </a:extLst>
              </a:tr>
            </a:tbl>
          </a:graphicData>
        </a:graphic>
      </p:graphicFrame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1285485D-0FDD-5EEC-CF9C-7F43F33CFE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8327518"/>
              </p:ext>
            </p:extLst>
          </p:nvPr>
        </p:nvGraphicFramePr>
        <p:xfrm>
          <a:off x="239321" y="4546905"/>
          <a:ext cx="6605983" cy="180636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96854">
                  <a:extLst>
                    <a:ext uri="{9D8B030D-6E8A-4147-A177-3AD203B41FA5}">
                      <a16:colId xmlns:a16="http://schemas.microsoft.com/office/drawing/2014/main" val="2582657118"/>
                    </a:ext>
                  </a:extLst>
                </a:gridCol>
                <a:gridCol w="1401409">
                  <a:extLst>
                    <a:ext uri="{9D8B030D-6E8A-4147-A177-3AD203B41FA5}">
                      <a16:colId xmlns:a16="http://schemas.microsoft.com/office/drawing/2014/main" val="1430215926"/>
                    </a:ext>
                  </a:extLst>
                </a:gridCol>
                <a:gridCol w="1452886">
                  <a:extLst>
                    <a:ext uri="{9D8B030D-6E8A-4147-A177-3AD203B41FA5}">
                      <a16:colId xmlns:a16="http://schemas.microsoft.com/office/drawing/2014/main" val="2147299270"/>
                    </a:ext>
                  </a:extLst>
                </a:gridCol>
                <a:gridCol w="1754834">
                  <a:extLst>
                    <a:ext uri="{9D8B030D-6E8A-4147-A177-3AD203B41FA5}">
                      <a16:colId xmlns:a16="http://schemas.microsoft.com/office/drawing/2014/main" val="1028101129"/>
                    </a:ext>
                  </a:extLst>
                </a:gridCol>
              </a:tblGrid>
              <a:tr h="480263">
                <a:tc>
                  <a:txBody>
                    <a:bodyPr/>
                    <a:lstStyle/>
                    <a:p>
                      <a:pPr algn="ctr"/>
                      <a:r>
                        <a:rPr lang="pl-PL" sz="1400">
                          <a:effectLst/>
                        </a:rPr>
                        <a:t>Wyszczególnienie</a:t>
                      </a:r>
                      <a:endParaRPr lang="pl-PL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17780" marB="177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>
                          <a:effectLst/>
                        </a:rPr>
                        <a:t>Plan 2022 r.               /w zł/</a:t>
                      </a:r>
                      <a:endParaRPr lang="pl-PL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17780" marB="177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>
                          <a:effectLst/>
                        </a:rPr>
                        <a:t>Wykonanie 2022 r.      /w zł/</a:t>
                      </a:r>
                      <a:endParaRPr lang="pl-PL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17780" marB="177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>
                          <a:effectLst/>
                        </a:rPr>
                        <a:t>Stopień wykonania planu /w %/</a:t>
                      </a:r>
                      <a:endParaRPr lang="pl-PL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17780" marB="17780" anchor="ctr"/>
                </a:tc>
                <a:extLst>
                  <a:ext uri="{0D108BD9-81ED-4DB2-BD59-A6C34878D82A}">
                    <a16:rowId xmlns:a16="http://schemas.microsoft.com/office/drawing/2014/main" val="3675050225"/>
                  </a:ext>
                </a:extLst>
              </a:tr>
              <a:tr h="265220">
                <a:tc>
                  <a:txBody>
                    <a:bodyPr/>
                    <a:lstStyle/>
                    <a:p>
                      <a:pPr algn="ctr"/>
                      <a:r>
                        <a:rPr lang="pl-PL" sz="1400">
                          <a:effectLst/>
                        </a:rPr>
                        <a:t>Ogółem</a:t>
                      </a:r>
                      <a:endParaRPr lang="pl-PL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17780" marB="17780" anchor="ctr"/>
                </a:tc>
                <a:tc>
                  <a:txBody>
                    <a:bodyPr/>
                    <a:lstStyle/>
                    <a:p>
                      <a:pPr marR="288290" algn="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20 586 969</a:t>
                      </a:r>
                      <a:endParaRPr lang="pl-PL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17780" marB="17780" anchor="ctr"/>
                </a:tc>
                <a:tc>
                  <a:txBody>
                    <a:bodyPr/>
                    <a:lstStyle/>
                    <a:p>
                      <a:pPr marR="288290" algn="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19 832 047</a:t>
                      </a:r>
                      <a:endParaRPr lang="pl-PL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17780" marB="177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>
                          <a:effectLst/>
                        </a:rPr>
                        <a:t>96,3</a:t>
                      </a:r>
                      <a:endParaRPr lang="pl-PL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17780" marB="17780" anchor="ctr"/>
                </a:tc>
                <a:extLst>
                  <a:ext uri="{0D108BD9-81ED-4DB2-BD59-A6C34878D82A}">
                    <a16:rowId xmlns:a16="http://schemas.microsoft.com/office/drawing/2014/main" val="969349041"/>
                  </a:ext>
                </a:extLst>
              </a:tr>
              <a:tr h="265220">
                <a:tc>
                  <a:txBody>
                    <a:bodyPr/>
                    <a:lstStyle/>
                    <a:p>
                      <a:r>
                        <a:rPr lang="pl-PL" sz="1400">
                          <a:effectLst/>
                        </a:rPr>
                        <a:t>z tego:</a:t>
                      </a:r>
                      <a:endParaRPr lang="pl-PL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17780" marB="177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>
                          <a:effectLst/>
                        </a:rPr>
                        <a:t> </a:t>
                      </a:r>
                      <a:endParaRPr lang="pl-PL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17780" marB="177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>
                          <a:effectLst/>
                        </a:rPr>
                        <a:t> </a:t>
                      </a:r>
                      <a:endParaRPr lang="pl-PL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17780" marB="177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>
                          <a:effectLst/>
                        </a:rPr>
                        <a:t> </a:t>
                      </a:r>
                      <a:endParaRPr lang="pl-PL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17780" marB="17780" anchor="ctr"/>
                </a:tc>
                <a:extLst>
                  <a:ext uri="{0D108BD9-81ED-4DB2-BD59-A6C34878D82A}">
                    <a16:rowId xmlns:a16="http://schemas.microsoft.com/office/drawing/2014/main" val="1254940976"/>
                  </a:ext>
                </a:extLst>
              </a:tr>
              <a:tr h="265220">
                <a:tc>
                  <a:txBody>
                    <a:bodyPr/>
                    <a:lstStyle/>
                    <a:p>
                      <a:r>
                        <a:rPr lang="pl-PL" sz="1400">
                          <a:effectLst/>
                        </a:rPr>
                        <a:t>zadania własne</a:t>
                      </a:r>
                      <a:endParaRPr lang="pl-PL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17780" marB="17780" anchor="ctr"/>
                </a:tc>
                <a:tc>
                  <a:txBody>
                    <a:bodyPr/>
                    <a:lstStyle/>
                    <a:p>
                      <a:pPr marR="288290" algn="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20 586 959</a:t>
                      </a:r>
                      <a:endParaRPr lang="pl-PL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17780" marB="17780" anchor="ctr"/>
                </a:tc>
                <a:tc>
                  <a:txBody>
                    <a:bodyPr/>
                    <a:lstStyle/>
                    <a:p>
                      <a:pPr marR="288290" algn="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19 832 047</a:t>
                      </a:r>
                      <a:endParaRPr lang="pl-PL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17780" marB="177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>
                          <a:effectLst/>
                        </a:rPr>
                        <a:t>96,3</a:t>
                      </a:r>
                      <a:endParaRPr lang="pl-PL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17780" marB="17780" anchor="ctr"/>
                </a:tc>
                <a:extLst>
                  <a:ext uri="{0D108BD9-81ED-4DB2-BD59-A6C34878D82A}">
                    <a16:rowId xmlns:a16="http://schemas.microsoft.com/office/drawing/2014/main" val="963807064"/>
                  </a:ext>
                </a:extLst>
              </a:tr>
              <a:tr h="265220">
                <a:tc>
                  <a:txBody>
                    <a:bodyPr/>
                    <a:lstStyle/>
                    <a:p>
                      <a:r>
                        <a:rPr lang="pl-PL" sz="1400">
                          <a:effectLst/>
                        </a:rPr>
                        <a:t>w tym:    wydatki bieżące</a:t>
                      </a:r>
                      <a:endParaRPr lang="pl-PL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17780" marB="17780" anchor="ctr"/>
                </a:tc>
                <a:tc>
                  <a:txBody>
                    <a:bodyPr/>
                    <a:lstStyle/>
                    <a:p>
                      <a:pPr marR="288290" algn="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20 576 935</a:t>
                      </a:r>
                      <a:endParaRPr lang="pl-PL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17780" marB="17780" anchor="ctr"/>
                </a:tc>
                <a:tc>
                  <a:txBody>
                    <a:bodyPr/>
                    <a:lstStyle/>
                    <a:p>
                      <a:pPr marR="288290" algn="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19 822 024</a:t>
                      </a:r>
                      <a:endParaRPr lang="pl-PL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17780" marB="177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>
                          <a:effectLst/>
                        </a:rPr>
                        <a:t>96,3</a:t>
                      </a:r>
                      <a:endParaRPr lang="pl-PL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17780" marB="17780" anchor="ctr"/>
                </a:tc>
                <a:extLst>
                  <a:ext uri="{0D108BD9-81ED-4DB2-BD59-A6C34878D82A}">
                    <a16:rowId xmlns:a16="http://schemas.microsoft.com/office/drawing/2014/main" val="2047702319"/>
                  </a:ext>
                </a:extLst>
              </a:tr>
              <a:tr h="265220">
                <a:tc>
                  <a:txBody>
                    <a:bodyPr/>
                    <a:lstStyle/>
                    <a:p>
                      <a:r>
                        <a:rPr lang="pl-PL" sz="1400" dirty="0">
                          <a:effectLst/>
                        </a:rPr>
                        <a:t>          wydatki majątkowe</a:t>
                      </a:r>
                      <a:endParaRPr lang="pl-PL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17780" marB="17780" anchor="ctr"/>
                </a:tc>
                <a:tc>
                  <a:txBody>
                    <a:bodyPr/>
                    <a:lstStyle/>
                    <a:p>
                      <a:pPr marR="288290" algn="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10 024</a:t>
                      </a:r>
                      <a:endParaRPr lang="pl-PL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17780" marB="17780" anchor="ctr"/>
                </a:tc>
                <a:tc>
                  <a:txBody>
                    <a:bodyPr/>
                    <a:lstStyle/>
                    <a:p>
                      <a:pPr marR="288290" algn="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10 023</a:t>
                      </a:r>
                      <a:endParaRPr lang="pl-PL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17780" marB="17780" anchor="ctr"/>
                </a:tc>
                <a:tc>
                  <a:txBody>
                    <a:bodyPr/>
                    <a:lstStyle/>
                    <a:p>
                      <a:r>
                        <a:rPr lang="pl-PL" sz="1400" dirty="0">
                          <a:effectLst/>
                        </a:rPr>
                        <a:t>                100,0</a:t>
                      </a:r>
                      <a:endParaRPr lang="pl-PL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17780" marB="17780" anchor="ctr"/>
                </a:tc>
                <a:extLst>
                  <a:ext uri="{0D108BD9-81ED-4DB2-BD59-A6C34878D82A}">
                    <a16:rowId xmlns:a16="http://schemas.microsoft.com/office/drawing/2014/main" val="34430313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442582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0" y="6796631"/>
            <a:ext cx="7199313" cy="25552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4000" rtlCol="0" anchor="ctr"/>
          <a:lstStyle/>
          <a:p>
            <a:pPr algn="ctr"/>
            <a:r>
              <a:rPr lang="pl-PL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Wykonanie Budżetu Miasta Gdyni za rok 2023</a:t>
            </a:r>
          </a:p>
        </p:txBody>
      </p:sp>
      <p:sp>
        <p:nvSpPr>
          <p:cNvPr id="11" name="Prostokąt 10"/>
          <p:cNvSpPr/>
          <p:nvPr/>
        </p:nvSpPr>
        <p:spPr>
          <a:xfrm>
            <a:off x="-1" y="146489"/>
            <a:ext cx="7199313" cy="45267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4000" rtlCol="0" anchor="ctr"/>
          <a:lstStyle/>
          <a:p>
            <a:pPr algn="ctr"/>
            <a:r>
              <a:rPr lang="pl-PL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WYKONANIE BUDŻETU MIASTA GDYNI za rok 2023</a:t>
            </a:r>
          </a:p>
        </p:txBody>
      </p:sp>
      <p:sp>
        <p:nvSpPr>
          <p:cNvPr id="46" name="Owal 45"/>
          <p:cNvSpPr/>
          <p:nvPr/>
        </p:nvSpPr>
        <p:spPr>
          <a:xfrm>
            <a:off x="1585593" y="1114422"/>
            <a:ext cx="469233" cy="461504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pl-PL" sz="1100" b="1" dirty="0">
                <a:solidFill>
                  <a:schemeClr val="bg1">
                    <a:lumMod val="95000"/>
                  </a:schemeClr>
                </a:solidFill>
                <a:latin typeface="Arial Rounded MT Bold" panose="020F0704030504030204" pitchFamily="34" charset="0"/>
              </a:rPr>
              <a:t>PLN</a:t>
            </a:r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id="{DDBB9370-DB4E-4D60-A88D-8D6BD6515F9E}"/>
              </a:ext>
            </a:extLst>
          </p:cNvPr>
          <p:cNvSpPr txBox="1"/>
          <p:nvPr/>
        </p:nvSpPr>
        <p:spPr>
          <a:xfrm>
            <a:off x="753942" y="769120"/>
            <a:ext cx="56914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  <a:spcAft>
                <a:spcPts val="600"/>
              </a:spcAft>
            </a:pPr>
            <a:r>
              <a:rPr lang="pl-PL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Finansowanie wydatków oświaty w 2023 roku</a:t>
            </a:r>
            <a:endParaRPr lang="pl-PL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1B67A973-A5A9-4E5A-9393-EE13A2A37725}"/>
              </a:ext>
            </a:extLst>
          </p:cNvPr>
          <p:cNvSpPr txBox="1"/>
          <p:nvPr/>
        </p:nvSpPr>
        <p:spPr>
          <a:xfrm>
            <a:off x="526744" y="2770984"/>
            <a:ext cx="614582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 2023 roku bieżące wydatki na zadania oświatowe wyniosły 665.461.115  zł, tj. o ok. 91,8  mln zł więcej niż w 202</a:t>
            </a:r>
            <a:r>
              <a:rPr lang="pl-PL" dirty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roku. </a:t>
            </a:r>
          </a:p>
          <a:p>
            <a:pPr algn="just"/>
            <a:endParaRPr lang="pl-PL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55,1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% zostało pokryte z subwencji oświatowej, a </a:t>
            </a:r>
            <a:r>
              <a:rPr lang="pl-PL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7,2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% z dotacji i innych środków zewnętrznych. </a:t>
            </a:r>
            <a:endParaRPr lang="pl-PL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l-PL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Gdynia sfinansowała z własnych środków 38,2% ogółu wydatków na realizację zadań z zakresu oświaty, tj. 256.793.753  zł, w tym 37,8% wydatków bieżących tj. 251.270.018  zł.</a:t>
            </a:r>
          </a:p>
          <a:p>
            <a:pPr algn="just"/>
            <a:endParaRPr lang="pl-PL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pl-PL" dirty="0">
                <a:latin typeface="Times New Roman" panose="02020603050405020304" pitchFamily="18" charset="0"/>
                <a:ea typeface="Times New Roman" panose="02020603050405020304" pitchFamily="18" charset="0"/>
              </a:rPr>
              <a:t>W 2021 r. udział miasta w finansowaniu oświaty wyniósł </a:t>
            </a:r>
            <a:r>
              <a:rPr lang="pl-PL" sz="1800" dirty="0">
                <a:effectLst/>
              </a:rPr>
              <a:t>247.353.254</a:t>
            </a:r>
            <a:r>
              <a:rPr lang="pl-PL" dirty="0">
                <a:latin typeface="Times New Roman" panose="02020603050405020304" pitchFamily="18" charset="0"/>
              </a:rPr>
              <a:t> zł, tj. </a:t>
            </a:r>
            <a:r>
              <a:rPr lang="pl-PL" dirty="0">
                <a:latin typeface="Times New Roman" panose="02020603050405020304" pitchFamily="18" charset="0"/>
                <a:ea typeface="Times New Roman" panose="02020603050405020304" pitchFamily="18" charset="0"/>
              </a:rPr>
              <a:t>44%</a:t>
            </a:r>
          </a:p>
          <a:p>
            <a:pPr algn="just"/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 2022 r. </a:t>
            </a:r>
            <a:r>
              <a:rPr lang="pl-PL" dirty="0">
                <a:latin typeface="Times New Roman" panose="02020603050405020304" pitchFamily="18" charset="0"/>
                <a:ea typeface="Times New Roman" panose="02020603050405020304" pitchFamily="18" charset="0"/>
              </a:rPr>
              <a:t>udział miasta w finansowaniu oświaty wyniósł </a:t>
            </a:r>
            <a:r>
              <a:rPr lang="pl-PL" sz="1800" dirty="0">
                <a:effectLst/>
              </a:rPr>
              <a:t>273.216.907 zł, tj. </a:t>
            </a:r>
            <a:r>
              <a:rPr lang="pl-PL" dirty="0">
                <a:latin typeface="Times New Roman" panose="02020603050405020304" pitchFamily="18" charset="0"/>
                <a:ea typeface="Times New Roman" panose="02020603050405020304" pitchFamily="18" charset="0"/>
              </a:rPr>
              <a:t>45%</a:t>
            </a:r>
          </a:p>
          <a:p>
            <a:pPr algn="just"/>
            <a:endParaRPr lang="pl-PL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endParaRPr lang="pl-PL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endParaRPr lang="pl-PL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3F5A035C-F69C-1597-FF7D-2565F368E7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5935687"/>
              </p:ext>
            </p:extLst>
          </p:nvPr>
        </p:nvGraphicFramePr>
        <p:xfrm>
          <a:off x="300450" y="1145263"/>
          <a:ext cx="6455589" cy="15519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58920">
                  <a:extLst>
                    <a:ext uri="{9D8B030D-6E8A-4147-A177-3AD203B41FA5}">
                      <a16:colId xmlns:a16="http://schemas.microsoft.com/office/drawing/2014/main" val="167090156"/>
                    </a:ext>
                  </a:extLst>
                </a:gridCol>
                <a:gridCol w="1558246">
                  <a:extLst>
                    <a:ext uri="{9D8B030D-6E8A-4147-A177-3AD203B41FA5}">
                      <a16:colId xmlns:a16="http://schemas.microsoft.com/office/drawing/2014/main" val="1252090316"/>
                    </a:ext>
                  </a:extLst>
                </a:gridCol>
                <a:gridCol w="1472628">
                  <a:extLst>
                    <a:ext uri="{9D8B030D-6E8A-4147-A177-3AD203B41FA5}">
                      <a16:colId xmlns:a16="http://schemas.microsoft.com/office/drawing/2014/main" val="3073428573"/>
                    </a:ext>
                  </a:extLst>
                </a:gridCol>
                <a:gridCol w="1523998">
                  <a:extLst>
                    <a:ext uri="{9D8B030D-6E8A-4147-A177-3AD203B41FA5}">
                      <a16:colId xmlns:a16="http://schemas.microsoft.com/office/drawing/2014/main" val="2610374588"/>
                    </a:ext>
                  </a:extLst>
                </a:gridCol>
                <a:gridCol w="941797">
                  <a:extLst>
                    <a:ext uri="{9D8B030D-6E8A-4147-A177-3AD203B41FA5}">
                      <a16:colId xmlns:a16="http://schemas.microsoft.com/office/drawing/2014/main" val="3346422275"/>
                    </a:ext>
                  </a:extLst>
                </a:gridCol>
              </a:tblGrid>
              <a:tr h="747724">
                <a:tc gridSpan="2"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effectLst/>
                        </a:rPr>
                        <a:t>Wydatki 2023</a:t>
                      </a:r>
                      <a:endParaRPr lang="pl-PL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17780" marB="1778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>
                          <a:effectLst/>
                        </a:rPr>
                        <a:t>Dotacje, subwencje i inne środki zewnętrzne</a:t>
                      </a:r>
                      <a:endParaRPr lang="pl-PL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17780" marB="177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>
                          <a:effectLst/>
                        </a:rPr>
                        <a:t>Środki własne miasta</a:t>
                      </a:r>
                      <a:endParaRPr lang="pl-PL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17780" marB="177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>
                          <a:effectLst/>
                        </a:rPr>
                        <a:t>% udziału miasta w wydatkach</a:t>
                      </a:r>
                      <a:endParaRPr lang="pl-PL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17780" marB="17780" anchor="ctr"/>
                </a:tc>
                <a:extLst>
                  <a:ext uri="{0D108BD9-81ED-4DB2-BD59-A6C34878D82A}">
                    <a16:rowId xmlns:a16="http://schemas.microsoft.com/office/drawing/2014/main" val="179062440"/>
                  </a:ext>
                </a:extLst>
              </a:tr>
              <a:tr h="331465">
                <a:tc>
                  <a:txBody>
                    <a:bodyPr/>
                    <a:lstStyle/>
                    <a:p>
                      <a:r>
                        <a:rPr lang="pl-PL" sz="1400">
                          <a:effectLst/>
                        </a:rPr>
                        <a:t>ogółem</a:t>
                      </a:r>
                      <a:endParaRPr lang="pl-PL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400">
                          <a:effectLst/>
                        </a:rPr>
                        <a:t>671 643 454</a:t>
                      </a:r>
                      <a:endParaRPr lang="pl-PL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400">
                          <a:effectLst/>
                        </a:rPr>
                        <a:t>414 849 701</a:t>
                      </a:r>
                      <a:endParaRPr lang="pl-PL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400">
                          <a:effectLst/>
                        </a:rPr>
                        <a:t>256 793 753</a:t>
                      </a:r>
                      <a:endParaRPr lang="pl-PL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400">
                          <a:effectLst/>
                        </a:rPr>
                        <a:t>38,2%</a:t>
                      </a:r>
                      <a:endParaRPr lang="pl-PL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17780" marB="17780" anchor="ctr"/>
                </a:tc>
                <a:extLst>
                  <a:ext uri="{0D108BD9-81ED-4DB2-BD59-A6C34878D82A}">
                    <a16:rowId xmlns:a16="http://schemas.microsoft.com/office/drawing/2014/main" val="2042645215"/>
                  </a:ext>
                </a:extLst>
              </a:tr>
              <a:tr h="331465">
                <a:tc>
                  <a:txBody>
                    <a:bodyPr/>
                    <a:lstStyle/>
                    <a:p>
                      <a:r>
                        <a:rPr lang="pl-PL" sz="1400">
                          <a:effectLst/>
                        </a:rPr>
                        <a:t>bieżące</a:t>
                      </a:r>
                      <a:endParaRPr lang="pl-PL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400">
                          <a:effectLst/>
                        </a:rPr>
                        <a:t>665 461 115</a:t>
                      </a:r>
                      <a:endParaRPr lang="pl-PL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400">
                          <a:effectLst/>
                        </a:rPr>
                        <a:t>414 191 098</a:t>
                      </a:r>
                      <a:endParaRPr lang="pl-PL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400">
                          <a:effectLst/>
                        </a:rPr>
                        <a:t>251 270 018</a:t>
                      </a:r>
                      <a:endParaRPr lang="pl-PL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400" dirty="0">
                          <a:effectLst/>
                        </a:rPr>
                        <a:t>37,8%</a:t>
                      </a:r>
                      <a:endParaRPr lang="pl-PL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17780" marB="17780" anchor="ctr"/>
                </a:tc>
                <a:extLst>
                  <a:ext uri="{0D108BD9-81ED-4DB2-BD59-A6C34878D82A}">
                    <a16:rowId xmlns:a16="http://schemas.microsoft.com/office/drawing/2014/main" val="10852338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739418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0" y="6796631"/>
            <a:ext cx="7199313" cy="25552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4000" rtlCol="0" anchor="ctr"/>
          <a:lstStyle/>
          <a:p>
            <a:pPr algn="ctr"/>
            <a:r>
              <a:rPr lang="pl-PL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Wykonanie Budżetu Miasta Gdyni za rok 2023</a:t>
            </a:r>
          </a:p>
        </p:txBody>
      </p:sp>
      <p:sp>
        <p:nvSpPr>
          <p:cNvPr id="11" name="Prostokąt 10"/>
          <p:cNvSpPr/>
          <p:nvPr/>
        </p:nvSpPr>
        <p:spPr>
          <a:xfrm>
            <a:off x="-1" y="146489"/>
            <a:ext cx="7199313" cy="45267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4000" rtlCol="0" anchor="ctr"/>
          <a:lstStyle/>
          <a:p>
            <a:pPr algn="ctr"/>
            <a:r>
              <a:rPr lang="pl-PL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WYKONANIE BUDŻETU MIASTA GDYNI za rok 2023</a:t>
            </a:r>
          </a:p>
        </p:txBody>
      </p:sp>
      <p:sp>
        <p:nvSpPr>
          <p:cNvPr id="46" name="Owal 45"/>
          <p:cNvSpPr/>
          <p:nvPr/>
        </p:nvSpPr>
        <p:spPr>
          <a:xfrm>
            <a:off x="1585593" y="1114422"/>
            <a:ext cx="469233" cy="461504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pl-PL" sz="1100" b="1" dirty="0">
                <a:solidFill>
                  <a:schemeClr val="bg1">
                    <a:lumMod val="95000"/>
                  </a:schemeClr>
                </a:solidFill>
                <a:latin typeface="Arial Rounded MT Bold" panose="020F0704030504030204" pitchFamily="34" charset="0"/>
              </a:rPr>
              <a:t>PLN</a:t>
            </a:r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id="{DDBB9370-DB4E-4D60-A88D-8D6BD6515F9E}"/>
              </a:ext>
            </a:extLst>
          </p:cNvPr>
          <p:cNvSpPr txBox="1"/>
          <p:nvPr/>
        </p:nvSpPr>
        <p:spPr>
          <a:xfrm>
            <a:off x="548093" y="2956668"/>
            <a:ext cx="5691426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spcBef>
                <a:spcPts val="1800"/>
              </a:spcBef>
            </a:pPr>
            <a:r>
              <a:rPr lang="pl-PL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REMONTY W PLACÓWKACH OŚWIATOWYCH</a:t>
            </a:r>
            <a:endParaRPr lang="pl-PL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 2023 roku na prace remontowe w budynkach placówek oświatowych i przedszkolach, zaplanowano 3.055.756 zł, z czego wydatkowano 2.267.537 zł, tj. 74,2%.</a:t>
            </a:r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1B67A973-A5A9-4E5A-9393-EE13A2A37725}"/>
              </a:ext>
            </a:extLst>
          </p:cNvPr>
          <p:cNvSpPr txBox="1"/>
          <p:nvPr/>
        </p:nvSpPr>
        <p:spPr>
          <a:xfrm>
            <a:off x="548093" y="4564685"/>
            <a:ext cx="6145822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pl-PL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SZKOŁY I PLACÓWKI NIEPUBLICZNE</a:t>
            </a:r>
            <a:endParaRPr lang="pl-PL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 2023 roku, w ramach zadań własnych przekazano niepublicznym i publicznym </a:t>
            </a:r>
            <a:r>
              <a:rPr lang="pl-PL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niesamorządowym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placówkom oświatowym środki w łącznej kwocie </a:t>
            </a:r>
            <a:r>
              <a:rPr lang="pl-PL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104.717.985 zł 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(99% planu), tj. o ponad 22 mln zł więcej niż w 2022 roku, a 38 mln zł więcej niż w 2021 roku.</a:t>
            </a:r>
          </a:p>
        </p:txBody>
      </p:sp>
      <p:sp>
        <p:nvSpPr>
          <p:cNvPr id="10" name="pole tekstowe 9">
            <a:extLst>
              <a:ext uri="{FF2B5EF4-FFF2-40B4-BE49-F238E27FC236}">
                <a16:creationId xmlns:a16="http://schemas.microsoft.com/office/drawing/2014/main" id="{5377A3D3-8734-4430-B2F9-D0F4FD143349}"/>
              </a:ext>
            </a:extLst>
          </p:cNvPr>
          <p:cNvSpPr txBox="1"/>
          <p:nvPr/>
        </p:nvSpPr>
        <p:spPr>
          <a:xfrm>
            <a:off x="173288" y="798487"/>
            <a:ext cx="64410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  <a:spcAft>
                <a:spcPts val="600"/>
              </a:spcAft>
            </a:pP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Najwyższy udział w strukturze wydatków bieżących stanowią</a:t>
            </a:r>
          </a:p>
        </p:txBody>
      </p:sp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9ADED351-26F4-ED19-1458-A8807BBFC9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6111430"/>
              </p:ext>
            </p:extLst>
          </p:nvPr>
        </p:nvGraphicFramePr>
        <p:xfrm>
          <a:off x="548093" y="1268915"/>
          <a:ext cx="5864470" cy="15023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25458">
                  <a:extLst>
                    <a:ext uri="{9D8B030D-6E8A-4147-A177-3AD203B41FA5}">
                      <a16:colId xmlns:a16="http://schemas.microsoft.com/office/drawing/2014/main" val="1207899640"/>
                    </a:ext>
                  </a:extLst>
                </a:gridCol>
                <a:gridCol w="1466118">
                  <a:extLst>
                    <a:ext uri="{9D8B030D-6E8A-4147-A177-3AD203B41FA5}">
                      <a16:colId xmlns:a16="http://schemas.microsoft.com/office/drawing/2014/main" val="2407462295"/>
                    </a:ext>
                  </a:extLst>
                </a:gridCol>
                <a:gridCol w="1172894">
                  <a:extLst>
                    <a:ext uri="{9D8B030D-6E8A-4147-A177-3AD203B41FA5}">
                      <a16:colId xmlns:a16="http://schemas.microsoft.com/office/drawing/2014/main" val="1168341424"/>
                    </a:ext>
                  </a:extLst>
                </a:gridCol>
              </a:tblGrid>
              <a:tr h="375586">
                <a:tc>
                  <a:txBody>
                    <a:bodyPr/>
                    <a:lstStyle/>
                    <a:p>
                      <a:r>
                        <a:rPr lang="pl-PL" sz="1400" dirty="0">
                          <a:effectLst/>
                        </a:rPr>
                        <a:t>wynagrodzenia i pochodne</a:t>
                      </a:r>
                      <a:endParaRPr lang="pl-PL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417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467 145 422</a:t>
                      </a:r>
                      <a:r>
                        <a:rPr lang="pl-PL" sz="1400" dirty="0">
                          <a:effectLst/>
                        </a:rPr>
                        <a:t> zł</a:t>
                      </a:r>
                      <a:endParaRPr lang="pl-PL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17780" marB="1778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400" dirty="0">
                          <a:effectLst/>
                        </a:rPr>
                        <a:t>69,6%</a:t>
                      </a:r>
                      <a:endParaRPr lang="pl-PL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17780" marB="17780" anchor="b"/>
                </a:tc>
                <a:extLst>
                  <a:ext uri="{0D108BD9-81ED-4DB2-BD59-A6C34878D82A}">
                    <a16:rowId xmlns:a16="http://schemas.microsoft.com/office/drawing/2014/main" val="3148185049"/>
                  </a:ext>
                </a:extLst>
              </a:tr>
              <a:tr h="375586">
                <a:tc>
                  <a:txBody>
                    <a:bodyPr/>
                    <a:lstStyle/>
                    <a:p>
                      <a:r>
                        <a:rPr lang="pl-PL" sz="1400">
                          <a:effectLst/>
                        </a:rPr>
                        <a:t>dotacje dla placówek niepublicznych</a:t>
                      </a:r>
                      <a:endParaRPr lang="pl-PL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417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104 997 433</a:t>
                      </a:r>
                      <a:r>
                        <a:rPr lang="pl-PL" sz="1400" dirty="0">
                          <a:effectLst/>
                        </a:rPr>
                        <a:t> zł</a:t>
                      </a:r>
                      <a:endParaRPr lang="pl-PL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17780" marB="1778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400" dirty="0">
                          <a:effectLst/>
                        </a:rPr>
                        <a:t>15,6%</a:t>
                      </a:r>
                      <a:endParaRPr lang="pl-PL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17780" marB="17780" anchor="b"/>
                </a:tc>
                <a:extLst>
                  <a:ext uri="{0D108BD9-81ED-4DB2-BD59-A6C34878D82A}">
                    <a16:rowId xmlns:a16="http://schemas.microsoft.com/office/drawing/2014/main" val="3199489853"/>
                  </a:ext>
                </a:extLst>
              </a:tr>
              <a:tr h="375586">
                <a:tc>
                  <a:txBody>
                    <a:bodyPr/>
                    <a:lstStyle/>
                    <a:p>
                      <a:r>
                        <a:rPr lang="pl-PL" sz="1400">
                          <a:effectLst/>
                        </a:rPr>
                        <a:t>fundusz świadczeń socjalnych</a:t>
                      </a:r>
                      <a:endParaRPr lang="pl-PL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417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20 515 133 </a:t>
                      </a:r>
                      <a:r>
                        <a:rPr lang="pl-PL" sz="1400" dirty="0">
                          <a:effectLst/>
                        </a:rPr>
                        <a:t>zł</a:t>
                      </a:r>
                      <a:endParaRPr lang="pl-PL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17780" marB="1778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400" dirty="0">
                          <a:effectLst/>
                        </a:rPr>
                        <a:t>3,1%</a:t>
                      </a:r>
                      <a:endParaRPr lang="pl-PL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17780" marB="17780" anchor="b"/>
                </a:tc>
                <a:extLst>
                  <a:ext uri="{0D108BD9-81ED-4DB2-BD59-A6C34878D82A}">
                    <a16:rowId xmlns:a16="http://schemas.microsoft.com/office/drawing/2014/main" val="531088606"/>
                  </a:ext>
                </a:extLst>
              </a:tr>
              <a:tr h="375586">
                <a:tc>
                  <a:txBody>
                    <a:bodyPr/>
                    <a:lstStyle/>
                    <a:p>
                      <a:r>
                        <a:rPr lang="pl-PL" sz="1400">
                          <a:effectLst/>
                        </a:rPr>
                        <a:t>energia</a:t>
                      </a:r>
                      <a:endParaRPr lang="pl-PL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417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24 546 429</a:t>
                      </a:r>
                      <a:r>
                        <a:rPr lang="pl-PL" sz="1400" dirty="0">
                          <a:effectLst/>
                        </a:rPr>
                        <a:t> zł</a:t>
                      </a:r>
                      <a:endParaRPr lang="pl-PL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17780" marB="1778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400" dirty="0">
                          <a:effectLst/>
                        </a:rPr>
                        <a:t>3,7%</a:t>
                      </a:r>
                      <a:endParaRPr lang="pl-PL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17780" marB="17780" anchor="b"/>
                </a:tc>
                <a:extLst>
                  <a:ext uri="{0D108BD9-81ED-4DB2-BD59-A6C34878D82A}">
                    <a16:rowId xmlns:a16="http://schemas.microsoft.com/office/drawing/2014/main" val="15726837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03050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0" y="6844132"/>
            <a:ext cx="7199313" cy="25552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4000" rtlCol="0" anchor="ctr"/>
          <a:lstStyle/>
          <a:p>
            <a:pPr algn="ctr"/>
            <a:r>
              <a:rPr lang="pl-PL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Wykonanie Budżetu Miasta Gdyni za rok 2023</a:t>
            </a:r>
          </a:p>
        </p:txBody>
      </p:sp>
      <p:sp>
        <p:nvSpPr>
          <p:cNvPr id="11" name="Prostokąt 10"/>
          <p:cNvSpPr/>
          <p:nvPr/>
        </p:nvSpPr>
        <p:spPr>
          <a:xfrm>
            <a:off x="-1" y="146489"/>
            <a:ext cx="7199313" cy="45267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4000" rtlCol="0" anchor="ctr"/>
          <a:lstStyle/>
          <a:p>
            <a:pPr algn="ctr"/>
            <a:r>
              <a:rPr lang="pl-PL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WYKONANIE BUDŻETU MIASTA GDYNI za rok 2023</a:t>
            </a:r>
          </a:p>
        </p:txBody>
      </p:sp>
      <p:sp>
        <p:nvSpPr>
          <p:cNvPr id="46" name="Owal 45"/>
          <p:cNvSpPr/>
          <p:nvPr/>
        </p:nvSpPr>
        <p:spPr>
          <a:xfrm>
            <a:off x="1585593" y="1114422"/>
            <a:ext cx="469233" cy="461504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pl-PL" sz="1100" b="1" dirty="0">
                <a:solidFill>
                  <a:schemeClr val="bg1">
                    <a:lumMod val="95000"/>
                  </a:schemeClr>
                </a:solidFill>
                <a:latin typeface="Arial Rounded MT Bold" panose="020F0704030504030204" pitchFamily="34" charset="0"/>
              </a:rPr>
              <a:t>PLN</a:t>
            </a:r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id="{DDBB9370-DB4E-4D60-A88D-8D6BD6515F9E}"/>
              </a:ext>
            </a:extLst>
          </p:cNvPr>
          <p:cNvSpPr txBox="1"/>
          <p:nvPr/>
        </p:nvSpPr>
        <p:spPr>
          <a:xfrm>
            <a:off x="580292" y="797395"/>
            <a:ext cx="56914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>
                <a:latin typeface="Times New Roman" panose="02020603050405020304" pitchFamily="18" charset="0"/>
              </a:rPr>
              <a:t>Ochrona zdrowia</a:t>
            </a:r>
            <a:endParaRPr lang="pl-PL" sz="2400" b="1" dirty="0"/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1B67A973-A5A9-4E5A-9393-EE13A2A37725}"/>
              </a:ext>
            </a:extLst>
          </p:cNvPr>
          <p:cNvSpPr txBox="1"/>
          <p:nvPr/>
        </p:nvSpPr>
        <p:spPr>
          <a:xfrm>
            <a:off x="230032" y="3840065"/>
            <a:ext cx="673924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centra zdrowia publicznego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wykonanie – </a:t>
            </a:r>
            <a:r>
              <a:rPr lang="pl-PL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2.064.933 zł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tj. </a:t>
            </a:r>
            <a:r>
              <a:rPr lang="pl-PL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92%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planu (GCZ)</a:t>
            </a:r>
          </a:p>
          <a:p>
            <a:r>
              <a:rPr lang="pl-PL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programy polityki zdrowotnej 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wykonanie – </a:t>
            </a:r>
            <a:r>
              <a:rPr lang="pl-PL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1.211.887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pl-PL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zł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tj. </a:t>
            </a:r>
            <a:r>
              <a:rPr lang="pl-PL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78,9</a:t>
            </a:r>
            <a:r>
              <a:rPr lang="pl-PL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%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planu</a:t>
            </a:r>
            <a:endParaRPr lang="pl-PL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pl-PL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zwalczanie narkomanii 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wykonanie – </a:t>
            </a:r>
            <a:r>
              <a:rPr lang="pl-PL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596.840 zł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tj. </a:t>
            </a:r>
            <a:r>
              <a:rPr lang="pl-PL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68,9</a:t>
            </a:r>
            <a:r>
              <a:rPr lang="pl-PL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%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planu</a:t>
            </a:r>
          </a:p>
          <a:p>
            <a:r>
              <a:rPr lang="pl-PL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przeciwdziałanie alkoholizmowi 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wykonanie – </a:t>
            </a:r>
            <a:r>
              <a:rPr lang="pl-PL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7.897.842  zł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tj. </a:t>
            </a:r>
            <a:r>
              <a:rPr lang="pl-PL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62,3%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planu.</a:t>
            </a:r>
          </a:p>
          <a:p>
            <a:endParaRPr lang="pl-PL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3FBFD618-24CA-B828-202C-6AB5AA9805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7311358"/>
              </p:ext>
            </p:extLst>
          </p:nvPr>
        </p:nvGraphicFramePr>
        <p:xfrm>
          <a:off x="369602" y="1319677"/>
          <a:ext cx="6232366" cy="203957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39284">
                  <a:extLst>
                    <a:ext uri="{9D8B030D-6E8A-4147-A177-3AD203B41FA5}">
                      <a16:colId xmlns:a16="http://schemas.microsoft.com/office/drawing/2014/main" val="512559130"/>
                    </a:ext>
                  </a:extLst>
                </a:gridCol>
                <a:gridCol w="1431194">
                  <a:extLst>
                    <a:ext uri="{9D8B030D-6E8A-4147-A177-3AD203B41FA5}">
                      <a16:colId xmlns:a16="http://schemas.microsoft.com/office/drawing/2014/main" val="3078980779"/>
                    </a:ext>
                  </a:extLst>
                </a:gridCol>
                <a:gridCol w="1328812">
                  <a:extLst>
                    <a:ext uri="{9D8B030D-6E8A-4147-A177-3AD203B41FA5}">
                      <a16:colId xmlns:a16="http://schemas.microsoft.com/office/drawing/2014/main" val="1863161909"/>
                    </a:ext>
                  </a:extLst>
                </a:gridCol>
                <a:gridCol w="1633076">
                  <a:extLst>
                    <a:ext uri="{9D8B030D-6E8A-4147-A177-3AD203B41FA5}">
                      <a16:colId xmlns:a16="http://schemas.microsoft.com/office/drawing/2014/main" val="3329375621"/>
                    </a:ext>
                  </a:extLst>
                </a:gridCol>
              </a:tblGrid>
              <a:tr h="397573">
                <a:tc>
                  <a:txBody>
                    <a:bodyPr/>
                    <a:lstStyle/>
                    <a:p>
                      <a:pPr algn="ctr"/>
                      <a:r>
                        <a:rPr lang="pl-PL" sz="1200">
                          <a:effectLst/>
                        </a:rPr>
                        <a:t>Wyszczególnienie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0795" marB="698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>
                          <a:effectLst/>
                        </a:rPr>
                        <a:t>Plan 2023 r.               /w zł/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0795" marB="698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>
                          <a:effectLst/>
                        </a:rPr>
                        <a:t>Wykonanie 2023 r.             /w zł/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0795" marB="698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>
                          <a:effectLst/>
                        </a:rPr>
                        <a:t>Stopień wykonania planu /w %/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0795" marB="6985" anchor="ctr"/>
                </a:tc>
                <a:extLst>
                  <a:ext uri="{0D108BD9-81ED-4DB2-BD59-A6C34878D82A}">
                    <a16:rowId xmlns:a16="http://schemas.microsoft.com/office/drawing/2014/main" val="2319795884"/>
                  </a:ext>
                </a:extLst>
              </a:tr>
              <a:tr h="209743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</a:pPr>
                      <a:r>
                        <a:rPr lang="pl-PL" sz="1200" dirty="0">
                          <a:effectLst/>
                        </a:rPr>
                        <a:t>Ogółem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0795" marB="6985" anchor="ctr"/>
                </a:tc>
                <a:tc>
                  <a:txBody>
                    <a:bodyPr/>
                    <a:lstStyle/>
                    <a:p>
                      <a:pPr marR="288290" algn="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20 246 115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0795" marB="6985" anchor="ctr"/>
                </a:tc>
                <a:tc>
                  <a:txBody>
                    <a:bodyPr/>
                    <a:lstStyle/>
                    <a:p>
                      <a:pPr marR="288290" algn="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14 182 252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0795" marB="6985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</a:pPr>
                      <a:r>
                        <a:rPr lang="pl-PL" sz="1200">
                          <a:effectLst/>
                        </a:rPr>
                        <a:t>70,0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0795" marB="6985" anchor="ctr"/>
                </a:tc>
                <a:extLst>
                  <a:ext uri="{0D108BD9-81ED-4DB2-BD59-A6C34878D82A}">
                    <a16:rowId xmlns:a16="http://schemas.microsoft.com/office/drawing/2014/main" val="1505677483"/>
                  </a:ext>
                </a:extLst>
              </a:tr>
              <a:tr h="209743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r>
                        <a:rPr lang="pl-PL" sz="1200">
                          <a:effectLst/>
                        </a:rPr>
                        <a:t>z tego: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0795" marB="6985" anchor="ctr"/>
                </a:tc>
                <a:tc>
                  <a:txBody>
                    <a:bodyPr/>
                    <a:lstStyle/>
                    <a:p>
                      <a:pPr marR="288290" algn="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 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0795" marB="6985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 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0795" marB="6985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</a:pPr>
                      <a:r>
                        <a:rPr lang="pl-PL" sz="1200">
                          <a:effectLst/>
                        </a:rPr>
                        <a:t> 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0795" marB="6985" anchor="ctr"/>
                </a:tc>
                <a:extLst>
                  <a:ext uri="{0D108BD9-81ED-4DB2-BD59-A6C34878D82A}">
                    <a16:rowId xmlns:a16="http://schemas.microsoft.com/office/drawing/2014/main" val="3376009481"/>
                  </a:ext>
                </a:extLst>
              </a:tr>
              <a:tr h="209743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r>
                        <a:rPr lang="pl-PL" sz="1200">
                          <a:effectLst/>
                        </a:rPr>
                        <a:t>zadania własne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0795" marB="6985" anchor="ctr"/>
                </a:tc>
                <a:tc>
                  <a:txBody>
                    <a:bodyPr/>
                    <a:lstStyle/>
                    <a:p>
                      <a:pPr marR="288290" algn="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20 232 460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0795" marB="6985" anchor="ctr"/>
                </a:tc>
                <a:tc>
                  <a:txBody>
                    <a:bodyPr/>
                    <a:lstStyle/>
                    <a:p>
                      <a:pPr marR="288290" algn="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14 168 597 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0795" marB="6985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</a:pPr>
                      <a:r>
                        <a:rPr lang="pl-PL" sz="1200">
                          <a:effectLst/>
                        </a:rPr>
                        <a:t>70,0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0795" marB="6985" anchor="ctr"/>
                </a:tc>
                <a:extLst>
                  <a:ext uri="{0D108BD9-81ED-4DB2-BD59-A6C34878D82A}">
                    <a16:rowId xmlns:a16="http://schemas.microsoft.com/office/drawing/2014/main" val="3777228597"/>
                  </a:ext>
                </a:extLst>
              </a:tr>
              <a:tr h="209743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r>
                        <a:rPr lang="pl-PL" sz="1200">
                          <a:effectLst/>
                        </a:rPr>
                        <a:t>w tym:      wydatki bieżące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0795" marB="6985" anchor="ctr"/>
                </a:tc>
                <a:tc>
                  <a:txBody>
                    <a:bodyPr/>
                    <a:lstStyle/>
                    <a:p>
                      <a:pPr marR="288290" algn="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14 491 471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0795" marB="6985" anchor="ctr"/>
                </a:tc>
                <a:tc>
                  <a:txBody>
                    <a:bodyPr/>
                    <a:lstStyle/>
                    <a:p>
                      <a:pPr marR="288290" algn="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14 125 547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0795" marB="6985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</a:pPr>
                      <a:r>
                        <a:rPr lang="pl-PL" sz="1200">
                          <a:effectLst/>
                        </a:rPr>
                        <a:t>97,5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0795" marB="6985" anchor="ctr"/>
                </a:tc>
                <a:extLst>
                  <a:ext uri="{0D108BD9-81ED-4DB2-BD59-A6C34878D82A}">
                    <a16:rowId xmlns:a16="http://schemas.microsoft.com/office/drawing/2014/main" val="1911201866"/>
                  </a:ext>
                </a:extLst>
              </a:tr>
              <a:tr h="209743"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</a:pPr>
                      <a:r>
                        <a:rPr lang="pl-PL" sz="1200" kern="0" spc="0">
                          <a:effectLst/>
                        </a:rPr>
                        <a:t>                 wydatki majątkowe</a:t>
                      </a:r>
                      <a:endParaRPr lang="pl-PL" sz="1200" b="1" kern="0" spc="1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450" marR="44450" marT="10795" marB="6985" anchor="ctr"/>
                </a:tc>
                <a:tc>
                  <a:txBody>
                    <a:bodyPr/>
                    <a:lstStyle/>
                    <a:p>
                      <a:pPr marR="288290" algn="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43 059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0795" marB="6985" anchor="ctr"/>
                </a:tc>
                <a:tc>
                  <a:txBody>
                    <a:bodyPr/>
                    <a:lstStyle/>
                    <a:p>
                      <a:pPr marR="288290" algn="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43 050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0795" marB="6985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</a:pPr>
                      <a:r>
                        <a:rPr lang="pl-PL" sz="1200">
                          <a:effectLst/>
                        </a:rPr>
                        <a:t>100,0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0795" marB="6985" anchor="ctr"/>
                </a:tc>
                <a:extLst>
                  <a:ext uri="{0D108BD9-81ED-4DB2-BD59-A6C34878D82A}">
                    <a16:rowId xmlns:a16="http://schemas.microsoft.com/office/drawing/2014/main" val="2151772694"/>
                  </a:ext>
                </a:extLst>
              </a:tr>
              <a:tr h="209743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r>
                        <a:rPr lang="pl-PL" sz="1200">
                          <a:effectLst/>
                        </a:rPr>
                        <a:t>zadania zlecone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0795" marB="6985" anchor="ctr"/>
                </a:tc>
                <a:tc>
                  <a:txBody>
                    <a:bodyPr/>
                    <a:lstStyle/>
                    <a:p>
                      <a:pPr marR="288290" algn="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13 655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0795" marB="6985" anchor="ctr"/>
                </a:tc>
                <a:tc>
                  <a:txBody>
                    <a:bodyPr/>
                    <a:lstStyle/>
                    <a:p>
                      <a:pPr marR="288290" algn="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13 655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0795" marB="6985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</a:pPr>
                      <a:r>
                        <a:rPr lang="pl-PL" sz="1200">
                          <a:effectLst/>
                        </a:rPr>
                        <a:t>100,0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0795" marB="6985" anchor="ctr"/>
                </a:tc>
                <a:extLst>
                  <a:ext uri="{0D108BD9-81ED-4DB2-BD59-A6C34878D82A}">
                    <a16:rowId xmlns:a16="http://schemas.microsoft.com/office/drawing/2014/main" val="964807518"/>
                  </a:ext>
                </a:extLst>
              </a:tr>
              <a:tr h="209743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r>
                        <a:rPr lang="pl-PL" sz="1200">
                          <a:effectLst/>
                        </a:rPr>
                        <a:t>w tym:      wydatki bieżące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0795" marB="6985" anchor="ctr"/>
                </a:tc>
                <a:tc>
                  <a:txBody>
                    <a:bodyPr/>
                    <a:lstStyle/>
                    <a:p>
                      <a:pPr marR="288290" algn="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         13 655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0795" marB="6985" anchor="ctr"/>
                </a:tc>
                <a:tc>
                  <a:txBody>
                    <a:bodyPr/>
                    <a:lstStyle/>
                    <a:p>
                      <a:pPr marR="288290" algn="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13 655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0795" marB="6985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</a:pPr>
                      <a:r>
                        <a:rPr lang="pl-PL" sz="1200" dirty="0">
                          <a:effectLst/>
                        </a:rPr>
                        <a:t>100,0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0795" marB="6985" anchor="ctr"/>
                </a:tc>
                <a:extLst>
                  <a:ext uri="{0D108BD9-81ED-4DB2-BD59-A6C34878D82A}">
                    <a16:rowId xmlns:a16="http://schemas.microsoft.com/office/drawing/2014/main" val="2818129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907869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0" y="6844132"/>
            <a:ext cx="7199313" cy="25552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4000" rtlCol="0" anchor="ctr"/>
          <a:lstStyle/>
          <a:p>
            <a:pPr algn="ctr"/>
            <a:r>
              <a:rPr lang="pl-PL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Wykonanie Budżetu Miasta Gdyni za rok 2023</a:t>
            </a:r>
          </a:p>
        </p:txBody>
      </p:sp>
      <p:sp>
        <p:nvSpPr>
          <p:cNvPr id="11" name="Prostokąt 10"/>
          <p:cNvSpPr/>
          <p:nvPr/>
        </p:nvSpPr>
        <p:spPr>
          <a:xfrm>
            <a:off x="-1" y="146489"/>
            <a:ext cx="7199313" cy="45267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4000" rtlCol="0" anchor="ctr"/>
          <a:lstStyle/>
          <a:p>
            <a:pPr algn="ctr"/>
            <a:r>
              <a:rPr lang="pl-PL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WYKONANIE BUDŻETU MIASTA GDYNI za rok 2023</a:t>
            </a:r>
          </a:p>
        </p:txBody>
      </p:sp>
      <p:sp>
        <p:nvSpPr>
          <p:cNvPr id="46" name="Owal 45"/>
          <p:cNvSpPr/>
          <p:nvPr/>
        </p:nvSpPr>
        <p:spPr>
          <a:xfrm>
            <a:off x="1585593" y="1114422"/>
            <a:ext cx="469233" cy="461504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pl-PL" sz="1100" b="1" dirty="0">
                <a:solidFill>
                  <a:schemeClr val="bg1">
                    <a:lumMod val="95000"/>
                  </a:schemeClr>
                </a:solidFill>
                <a:latin typeface="Arial Rounded MT Bold" panose="020F0704030504030204" pitchFamily="34" charset="0"/>
              </a:rPr>
              <a:t>PLN</a:t>
            </a:r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id="{DDBB9370-DB4E-4D60-A88D-8D6BD6515F9E}"/>
              </a:ext>
            </a:extLst>
          </p:cNvPr>
          <p:cNvSpPr txBox="1"/>
          <p:nvPr/>
        </p:nvSpPr>
        <p:spPr>
          <a:xfrm>
            <a:off x="494306" y="679050"/>
            <a:ext cx="56914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>
                <a:latin typeface="Times New Roman" panose="02020603050405020304" pitchFamily="18" charset="0"/>
              </a:rPr>
              <a:t>Programy profilaktyki zdrowotnej</a:t>
            </a:r>
            <a:endParaRPr lang="pl-PL" sz="2400" b="1" dirty="0"/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ADAB2CA9-6498-3CA3-1EFE-E5D6F0F57D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3331697"/>
              </p:ext>
            </p:extLst>
          </p:nvPr>
        </p:nvGraphicFramePr>
        <p:xfrm>
          <a:off x="331350" y="2253605"/>
          <a:ext cx="6341015" cy="42666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5488">
                  <a:extLst>
                    <a:ext uri="{9D8B030D-6E8A-4147-A177-3AD203B41FA5}">
                      <a16:colId xmlns:a16="http://schemas.microsoft.com/office/drawing/2014/main" val="603588196"/>
                    </a:ext>
                  </a:extLst>
                </a:gridCol>
                <a:gridCol w="2897152">
                  <a:extLst>
                    <a:ext uri="{9D8B030D-6E8A-4147-A177-3AD203B41FA5}">
                      <a16:colId xmlns:a16="http://schemas.microsoft.com/office/drawing/2014/main" val="2869860347"/>
                    </a:ext>
                  </a:extLst>
                </a:gridCol>
                <a:gridCol w="1115558">
                  <a:extLst>
                    <a:ext uri="{9D8B030D-6E8A-4147-A177-3AD203B41FA5}">
                      <a16:colId xmlns:a16="http://schemas.microsoft.com/office/drawing/2014/main" val="4093176810"/>
                    </a:ext>
                  </a:extLst>
                </a:gridCol>
                <a:gridCol w="1057613">
                  <a:extLst>
                    <a:ext uri="{9D8B030D-6E8A-4147-A177-3AD203B41FA5}">
                      <a16:colId xmlns:a16="http://schemas.microsoft.com/office/drawing/2014/main" val="4005483182"/>
                    </a:ext>
                  </a:extLst>
                </a:gridCol>
                <a:gridCol w="835204">
                  <a:extLst>
                    <a:ext uri="{9D8B030D-6E8A-4147-A177-3AD203B41FA5}">
                      <a16:colId xmlns:a16="http://schemas.microsoft.com/office/drawing/2014/main" val="1422180374"/>
                    </a:ext>
                  </a:extLst>
                </a:gridCol>
              </a:tblGrid>
              <a:tr h="511132">
                <a:tc>
                  <a:txBody>
                    <a:bodyPr/>
                    <a:lstStyle/>
                    <a:p>
                      <a:r>
                        <a:rPr lang="pl-PL" sz="1200">
                          <a:effectLst/>
                        </a:rPr>
                        <a:t>Lp.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effectLst/>
                        </a:rPr>
                        <a:t>Nazwa programu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>
                          <a:effectLst/>
                        </a:rPr>
                        <a:t>Plan 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>
                          <a:effectLst/>
                        </a:rPr>
                        <a:t>Wykonanie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>
                          <a:effectLst/>
                        </a:rPr>
                        <a:t> % wykonania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738772657"/>
                  </a:ext>
                </a:extLst>
              </a:tr>
              <a:tr h="597031">
                <a:tc>
                  <a:txBody>
                    <a:bodyPr/>
                    <a:lstStyle/>
                    <a:p>
                      <a:pPr algn="ctr"/>
                      <a:r>
                        <a:rPr lang="pl-PL" sz="1200">
                          <a:effectLst/>
                        </a:rPr>
                        <a:t>1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r>
                        <a:rPr lang="pl-PL" sz="1200">
                          <a:effectLst/>
                        </a:rPr>
                        <a:t>Program profilaktyki zakażeń wirusami brodawczaka ludzkiego (HPV) na terenie Gminy Miasta Gdyni 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200">
                          <a:effectLst/>
                        </a:rPr>
                        <a:t>403 243 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>
                          <a:effectLst/>
                        </a:rPr>
                        <a:t>285 098 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>
                          <a:effectLst/>
                        </a:rPr>
                        <a:t>70,7%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4046464762"/>
                  </a:ext>
                </a:extLst>
              </a:tr>
              <a:tr h="536689">
                <a:tc>
                  <a:txBody>
                    <a:bodyPr/>
                    <a:lstStyle/>
                    <a:p>
                      <a:pPr algn="ctr"/>
                      <a:r>
                        <a:rPr lang="pl-PL" sz="1200">
                          <a:effectLst/>
                        </a:rPr>
                        <a:t>2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r>
                        <a:rPr lang="pl-PL" sz="1200">
                          <a:effectLst/>
                        </a:rPr>
                        <a:t>Program polityki zdrowotnej w zakresie profilaktyki leczenia nadwagi i otyłości w populacji młodzieży w gminie Gdynia. 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200">
                          <a:effectLst/>
                        </a:rPr>
                        <a:t>170 000 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>
                          <a:effectLst/>
                        </a:rPr>
                        <a:t>170 000 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>
                          <a:effectLst/>
                        </a:rPr>
                        <a:t>100,0%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802132597"/>
                  </a:ext>
                </a:extLst>
              </a:tr>
              <a:tr h="212972">
                <a:tc>
                  <a:txBody>
                    <a:bodyPr/>
                    <a:lstStyle/>
                    <a:p>
                      <a:pPr algn="ctr"/>
                      <a:r>
                        <a:rPr lang="pl-PL" sz="1200">
                          <a:effectLst/>
                        </a:rPr>
                        <a:t>3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r>
                        <a:rPr lang="pl-PL" sz="1200">
                          <a:effectLst/>
                        </a:rPr>
                        <a:t>Program profilaktyki raka piersi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200">
                          <a:effectLst/>
                        </a:rPr>
                        <a:t>79 300 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>
                          <a:effectLst/>
                        </a:rPr>
                        <a:t>79 173 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>
                          <a:effectLst/>
                        </a:rPr>
                        <a:t>99,8%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328290261"/>
                  </a:ext>
                </a:extLst>
              </a:tr>
              <a:tr h="878863">
                <a:tc>
                  <a:txBody>
                    <a:bodyPr/>
                    <a:lstStyle/>
                    <a:p>
                      <a:pPr algn="ctr"/>
                      <a:r>
                        <a:rPr lang="pl-PL" sz="1200">
                          <a:effectLst/>
                        </a:rPr>
                        <a:t>4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r>
                        <a:rPr lang="pl-PL" sz="1200">
                          <a:effectLst/>
                        </a:rPr>
                        <a:t>Wspieranie rozwoju i zdrowia fizycznego i psychospołecznego oraz zapobieganie najczęstszym problemom zdrowotnym i społecznym dzieci i młodzieży Sport, Zdrowie, Rodzina.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pl-PL" sz="1200">
                          <a:effectLst/>
                        </a:rPr>
                        <a:t>       190 000    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>
                          <a:effectLst/>
                        </a:rPr>
                        <a:t>     173 217    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>
                          <a:effectLst/>
                        </a:rPr>
                        <a:t>91,2%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060236607"/>
                  </a:ext>
                </a:extLst>
              </a:tr>
              <a:tr h="511132">
                <a:tc>
                  <a:txBody>
                    <a:bodyPr/>
                    <a:lstStyle/>
                    <a:p>
                      <a:pPr algn="ctr"/>
                      <a:r>
                        <a:rPr lang="pl-PL" sz="1200">
                          <a:effectLst/>
                        </a:rPr>
                        <a:t>5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r>
                        <a:rPr lang="pl-PL" sz="1200">
                          <a:effectLst/>
                        </a:rPr>
                        <a:t>Program profilaktyki wczesnego wykrywania depresji poporodowej wśród mieszkanek Gdyni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pl-PL" sz="1200">
                          <a:effectLst/>
                        </a:rPr>
                        <a:t>         51 800    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>
                          <a:effectLst/>
                        </a:rPr>
                        <a:t>       51 799    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>
                          <a:effectLst/>
                        </a:rPr>
                        <a:t>100,0%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30920125"/>
                  </a:ext>
                </a:extLst>
              </a:tr>
              <a:tr h="697837">
                <a:tc>
                  <a:txBody>
                    <a:bodyPr/>
                    <a:lstStyle/>
                    <a:p>
                      <a:pPr algn="ctr"/>
                      <a:r>
                        <a:rPr lang="pl-PL" sz="1200">
                          <a:effectLst/>
                        </a:rPr>
                        <a:t>6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r>
                        <a:rPr lang="pl-PL" sz="1200">
                          <a:effectLst/>
                        </a:rPr>
                        <a:t>Program profilaktyki zdrowotnej w zakresie profilaktyki i wczesnego wykrywania osteoporozy wśród mieszkańców Gminy Miasta Gdyni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pl-PL" sz="1200">
                          <a:effectLst/>
                        </a:rPr>
                        <a:t>       187 348    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r>
                        <a:rPr lang="pl-PL" sz="1200">
                          <a:effectLst/>
                        </a:rPr>
                        <a:t> 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>
                          <a:effectLst/>
                        </a:rPr>
                        <a:t>0,0%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917404418"/>
                  </a:ext>
                </a:extLst>
              </a:tr>
              <a:tr h="202323">
                <a:tc>
                  <a:txBody>
                    <a:bodyPr/>
                    <a:lstStyle/>
                    <a:p>
                      <a:r>
                        <a:rPr lang="pl-PL" sz="1200">
                          <a:effectLst/>
                        </a:rPr>
                        <a:t> 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r>
                        <a:rPr lang="pl-PL" sz="1200">
                          <a:effectLst/>
                        </a:rPr>
                        <a:t>RAZEM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>
                          <a:effectLst/>
                        </a:rPr>
                        <a:t>1 081 691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>
                          <a:effectLst/>
                        </a:rPr>
                        <a:t>759 287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effectLst/>
                        </a:rPr>
                        <a:t>70,2%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661831133"/>
                  </a:ext>
                </a:extLst>
              </a:tr>
            </a:tbl>
          </a:graphicData>
        </a:graphic>
      </p:graphicFrame>
      <p:sp>
        <p:nvSpPr>
          <p:cNvPr id="6" name="pole tekstowe 5">
            <a:extLst>
              <a:ext uri="{FF2B5EF4-FFF2-40B4-BE49-F238E27FC236}">
                <a16:creationId xmlns:a16="http://schemas.microsoft.com/office/drawing/2014/main" id="{A8D58B0E-8864-5886-4C88-05310E57D7F2}"/>
              </a:ext>
            </a:extLst>
          </p:cNvPr>
          <p:cNvSpPr txBox="1"/>
          <p:nvPr/>
        </p:nvSpPr>
        <p:spPr>
          <a:xfrm>
            <a:off x="331350" y="1256248"/>
            <a:ext cx="673924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 2023 roku na programy profilaktyki zdrowotnej </a:t>
            </a:r>
            <a:r>
              <a:rPr lang="pl-PL" dirty="0">
                <a:latin typeface="Times New Roman" panose="02020603050405020304" pitchFamily="18" charset="0"/>
                <a:ea typeface="Times New Roman" panose="02020603050405020304" pitchFamily="18" charset="0"/>
              </a:rPr>
              <a:t>przeznaczono </a:t>
            </a:r>
            <a:r>
              <a:rPr lang="pl-PL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1.211.887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l-PL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zł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tj. </a:t>
            </a:r>
            <a:r>
              <a:rPr lang="pl-PL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78,9</a:t>
            </a:r>
            <a:r>
              <a:rPr lang="pl-PL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%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planu. W ramach tych środków</a:t>
            </a:r>
            <a:r>
              <a:rPr lang="pl-PL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realizowanych było 6 profilaktycznych programów zdrowotnych. </a:t>
            </a:r>
          </a:p>
        </p:txBody>
      </p:sp>
    </p:spTree>
    <p:extLst>
      <p:ext uri="{BB962C8B-B14F-4D97-AF65-F5344CB8AC3E}">
        <p14:creationId xmlns:p14="http://schemas.microsoft.com/office/powerpoint/2010/main" val="223352592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0" y="6844132"/>
            <a:ext cx="7199313" cy="25552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4000" rtlCol="0" anchor="ctr"/>
          <a:lstStyle/>
          <a:p>
            <a:pPr algn="ctr"/>
            <a:r>
              <a:rPr lang="pl-PL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Wykonanie Budżetu Miasta Gdyni za rok 2023</a:t>
            </a:r>
          </a:p>
        </p:txBody>
      </p:sp>
      <p:sp>
        <p:nvSpPr>
          <p:cNvPr id="11" name="Prostokąt 10"/>
          <p:cNvSpPr/>
          <p:nvPr/>
        </p:nvSpPr>
        <p:spPr>
          <a:xfrm>
            <a:off x="-1" y="146489"/>
            <a:ext cx="7199313" cy="45267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4000" rtlCol="0" anchor="ctr"/>
          <a:lstStyle/>
          <a:p>
            <a:pPr algn="ctr"/>
            <a:r>
              <a:rPr lang="pl-PL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WYKONANIE BUDŻETU MIASTA GDYNI za rok 2023</a:t>
            </a:r>
          </a:p>
        </p:txBody>
      </p:sp>
      <p:sp>
        <p:nvSpPr>
          <p:cNvPr id="46" name="Owal 45"/>
          <p:cNvSpPr/>
          <p:nvPr/>
        </p:nvSpPr>
        <p:spPr>
          <a:xfrm>
            <a:off x="1585593" y="1114422"/>
            <a:ext cx="469233" cy="461504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pl-PL" sz="1100" b="1" dirty="0">
                <a:solidFill>
                  <a:schemeClr val="bg1">
                    <a:lumMod val="95000"/>
                  </a:schemeClr>
                </a:solidFill>
                <a:latin typeface="Arial Rounded MT Bold" panose="020F0704030504030204" pitchFamily="34" charset="0"/>
              </a:rPr>
              <a:t>PLN</a:t>
            </a:r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id="{DDBB9370-DB4E-4D60-A88D-8D6BD6515F9E}"/>
              </a:ext>
            </a:extLst>
          </p:cNvPr>
          <p:cNvSpPr txBox="1"/>
          <p:nvPr/>
        </p:nvSpPr>
        <p:spPr>
          <a:xfrm>
            <a:off x="544666" y="715523"/>
            <a:ext cx="56914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Pomoc społeczna</a:t>
            </a:r>
            <a:endParaRPr lang="pl-PL" sz="2400" b="1" dirty="0"/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1B67A973-A5A9-4E5A-9393-EE13A2A37725}"/>
              </a:ext>
            </a:extLst>
          </p:cNvPr>
          <p:cNvSpPr txBox="1"/>
          <p:nvPr/>
        </p:nvSpPr>
        <p:spPr>
          <a:xfrm>
            <a:off x="379381" y="3463486"/>
            <a:ext cx="667987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domy pomocy społecznej – </a:t>
            </a:r>
            <a:r>
              <a:rPr lang="pl-PL" sz="18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wykonanie</a:t>
            </a:r>
            <a:r>
              <a:rPr lang="pl-PL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– 18.143.238 zł </a:t>
            </a:r>
            <a:r>
              <a:rPr lang="pl-PL" sz="18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tj.</a:t>
            </a:r>
            <a:r>
              <a:rPr lang="pl-PL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99,1%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l-PL" sz="18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planu, </a:t>
            </a:r>
          </a:p>
          <a:p>
            <a:r>
              <a:rPr lang="pl-PL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ośrodki wsparcia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wykonanie – </a:t>
            </a:r>
            <a:r>
              <a:rPr lang="pl-PL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19.234.584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l-PL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zł, 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tj. </a:t>
            </a:r>
            <a:r>
              <a:rPr lang="pl-PL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98,1% 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planu, </a:t>
            </a:r>
          </a:p>
          <a:p>
            <a:r>
              <a:rPr lang="pl-PL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zadania w zakresie przeciwdziałania przemocy w rodzinie 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wykonanie – </a:t>
            </a:r>
            <a:r>
              <a:rPr lang="pl-PL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884.670 zł, 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tj.</a:t>
            </a:r>
            <a:r>
              <a:rPr lang="pl-PL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89,4% 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planu</a:t>
            </a:r>
          </a:p>
          <a:p>
            <a:r>
              <a:rPr lang="pl-PL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dodatki mieszkani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owe – wykonanie –  </a:t>
            </a:r>
            <a:r>
              <a:rPr lang="pl-PL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9.928.067 zł, 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tj.</a:t>
            </a:r>
            <a:r>
              <a:rPr lang="pl-PL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82% 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planu</a:t>
            </a:r>
            <a:endParaRPr lang="pl-PL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pl-PL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zasiłki stałe 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wykonanie –  </a:t>
            </a:r>
            <a:r>
              <a:rPr lang="pl-PL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6.980.388 zł, 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tj. </a:t>
            </a:r>
            <a:r>
              <a:rPr lang="pl-PL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93% 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planu</a:t>
            </a:r>
          </a:p>
          <a:p>
            <a:r>
              <a:rPr lang="pl-PL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ośrodki pomocy społecznej </a:t>
            </a:r>
            <a:r>
              <a:rPr lang="pl-PL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wykonanie – </a:t>
            </a:r>
            <a:r>
              <a:rPr lang="pl-PL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32.297.106 zł, 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tj.</a:t>
            </a:r>
            <a:r>
              <a:rPr lang="pl-PL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93% </a:t>
            </a:r>
            <a:r>
              <a:rPr lang="pl-PL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planu.</a:t>
            </a:r>
          </a:p>
          <a:p>
            <a:endParaRPr lang="pl-PL" sz="1800" b="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9AAD847F-8594-3B9D-A0A0-00ECD13F12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3590877"/>
              </p:ext>
            </p:extLst>
          </p:nvPr>
        </p:nvGraphicFramePr>
        <p:xfrm>
          <a:off x="379381" y="1293548"/>
          <a:ext cx="6478619" cy="207650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54149">
                  <a:extLst>
                    <a:ext uri="{9D8B030D-6E8A-4147-A177-3AD203B41FA5}">
                      <a16:colId xmlns:a16="http://schemas.microsoft.com/office/drawing/2014/main" val="3275453346"/>
                    </a:ext>
                  </a:extLst>
                </a:gridCol>
                <a:gridCol w="1261226">
                  <a:extLst>
                    <a:ext uri="{9D8B030D-6E8A-4147-A177-3AD203B41FA5}">
                      <a16:colId xmlns:a16="http://schemas.microsoft.com/office/drawing/2014/main" val="1075384431"/>
                    </a:ext>
                  </a:extLst>
                </a:gridCol>
                <a:gridCol w="1343785">
                  <a:extLst>
                    <a:ext uri="{9D8B030D-6E8A-4147-A177-3AD203B41FA5}">
                      <a16:colId xmlns:a16="http://schemas.microsoft.com/office/drawing/2014/main" val="1319034452"/>
                    </a:ext>
                  </a:extLst>
                </a:gridCol>
                <a:gridCol w="1319459">
                  <a:extLst>
                    <a:ext uri="{9D8B030D-6E8A-4147-A177-3AD203B41FA5}">
                      <a16:colId xmlns:a16="http://schemas.microsoft.com/office/drawing/2014/main" val="1232854557"/>
                    </a:ext>
                  </a:extLst>
                </a:gridCol>
              </a:tblGrid>
              <a:tr h="426767">
                <a:tc>
                  <a:txBody>
                    <a:bodyPr/>
                    <a:lstStyle/>
                    <a:p>
                      <a:pPr algn="ctr"/>
                      <a:r>
                        <a:rPr lang="pl-PL" sz="1200">
                          <a:effectLst/>
                        </a:rPr>
                        <a:t> Wyszczególnienie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>
                          <a:effectLst/>
                        </a:rPr>
                        <a:t>Plan 2023 r.         /w zł/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>
                          <a:effectLst/>
                        </a:rPr>
                        <a:t>Wykonanie 2023 r.   /w zł/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>
                          <a:effectLst/>
                        </a:rPr>
                        <a:t>Stopień wykonania planu /w %/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extLst>
                  <a:ext uri="{0D108BD9-81ED-4DB2-BD59-A6C34878D82A}">
                    <a16:rowId xmlns:a16="http://schemas.microsoft.com/office/drawing/2014/main" val="4173492337"/>
                  </a:ext>
                </a:extLst>
              </a:tr>
              <a:tr h="235677">
                <a:tc>
                  <a:txBody>
                    <a:bodyPr/>
                    <a:lstStyle/>
                    <a:p>
                      <a:pPr algn="ctr"/>
                      <a:r>
                        <a:rPr lang="pl-PL" sz="1200">
                          <a:effectLst/>
                        </a:rPr>
                        <a:t>Ogółem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200">
                          <a:effectLst/>
                        </a:rPr>
                        <a:t>130 557 203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200">
                          <a:effectLst/>
                        </a:rPr>
                        <a:t>122 068 567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>
                          <a:effectLst/>
                        </a:rPr>
                        <a:t>93,5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extLst>
                  <a:ext uri="{0D108BD9-81ED-4DB2-BD59-A6C34878D82A}">
                    <a16:rowId xmlns:a16="http://schemas.microsoft.com/office/drawing/2014/main" val="3198954219"/>
                  </a:ext>
                </a:extLst>
              </a:tr>
              <a:tr h="235677">
                <a:tc>
                  <a:txBody>
                    <a:bodyPr/>
                    <a:lstStyle/>
                    <a:p>
                      <a:r>
                        <a:rPr lang="pl-PL" sz="1200">
                          <a:effectLst/>
                        </a:rPr>
                        <a:t>z tego: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200">
                          <a:effectLst/>
                        </a:rPr>
                        <a:t> 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r>
                        <a:rPr lang="pl-PL" sz="1200">
                          <a:effectLst/>
                        </a:rPr>
                        <a:t> 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>
                          <a:effectLst/>
                        </a:rPr>
                        <a:t> 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extLst>
                  <a:ext uri="{0D108BD9-81ED-4DB2-BD59-A6C34878D82A}">
                    <a16:rowId xmlns:a16="http://schemas.microsoft.com/office/drawing/2014/main" val="1917320532"/>
                  </a:ext>
                </a:extLst>
              </a:tr>
              <a:tr h="235677">
                <a:tc>
                  <a:txBody>
                    <a:bodyPr/>
                    <a:lstStyle/>
                    <a:p>
                      <a:r>
                        <a:rPr lang="pl-PL" sz="1200">
                          <a:effectLst/>
                        </a:rPr>
                        <a:t>zadania własne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200">
                          <a:effectLst/>
                        </a:rPr>
                        <a:t>118 167 062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200">
                          <a:effectLst/>
                        </a:rPr>
                        <a:t>109 749 428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>
                          <a:effectLst/>
                        </a:rPr>
                        <a:t>92,9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extLst>
                  <a:ext uri="{0D108BD9-81ED-4DB2-BD59-A6C34878D82A}">
                    <a16:rowId xmlns:a16="http://schemas.microsoft.com/office/drawing/2014/main" val="203868908"/>
                  </a:ext>
                </a:extLst>
              </a:tr>
              <a:tr h="235677">
                <a:tc>
                  <a:txBody>
                    <a:bodyPr/>
                    <a:lstStyle/>
                    <a:p>
                      <a:r>
                        <a:rPr lang="pl-PL" sz="1200">
                          <a:effectLst/>
                        </a:rPr>
                        <a:t>w tym:     wydatki bieżące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200">
                          <a:effectLst/>
                        </a:rPr>
                        <a:t>117 622 420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200">
                          <a:effectLst/>
                        </a:rPr>
                        <a:t>109 496 624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>
                          <a:effectLst/>
                        </a:rPr>
                        <a:t>93,1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extLst>
                  <a:ext uri="{0D108BD9-81ED-4DB2-BD59-A6C34878D82A}">
                    <a16:rowId xmlns:a16="http://schemas.microsoft.com/office/drawing/2014/main" val="716666450"/>
                  </a:ext>
                </a:extLst>
              </a:tr>
              <a:tr h="235677">
                <a:tc>
                  <a:txBody>
                    <a:bodyPr/>
                    <a:lstStyle/>
                    <a:p>
                      <a:r>
                        <a:rPr lang="pl-PL" sz="1200">
                          <a:effectLst/>
                        </a:rPr>
                        <a:t>                wydatki majątkowe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200">
                          <a:effectLst/>
                        </a:rPr>
                        <a:t>544 642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200">
                          <a:effectLst/>
                        </a:rPr>
                        <a:t>252 804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>
                          <a:effectLst/>
                        </a:rPr>
                        <a:t>46,4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extLst>
                  <a:ext uri="{0D108BD9-81ED-4DB2-BD59-A6C34878D82A}">
                    <a16:rowId xmlns:a16="http://schemas.microsoft.com/office/drawing/2014/main" val="1815317856"/>
                  </a:ext>
                </a:extLst>
              </a:tr>
              <a:tr h="235677">
                <a:tc>
                  <a:txBody>
                    <a:bodyPr/>
                    <a:lstStyle/>
                    <a:p>
                      <a:r>
                        <a:rPr lang="pl-PL" sz="1200">
                          <a:effectLst/>
                        </a:rPr>
                        <a:t>zadania zlecone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200">
                          <a:effectLst/>
                        </a:rPr>
                        <a:t>12 390 141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200">
                          <a:effectLst/>
                        </a:rPr>
                        <a:t>12 319 139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>
                          <a:effectLst/>
                        </a:rPr>
                        <a:t>99,4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extLst>
                  <a:ext uri="{0D108BD9-81ED-4DB2-BD59-A6C34878D82A}">
                    <a16:rowId xmlns:a16="http://schemas.microsoft.com/office/drawing/2014/main" val="4022142119"/>
                  </a:ext>
                </a:extLst>
              </a:tr>
              <a:tr h="235677">
                <a:tc>
                  <a:txBody>
                    <a:bodyPr/>
                    <a:lstStyle/>
                    <a:p>
                      <a:r>
                        <a:rPr lang="pl-PL" sz="1200">
                          <a:effectLst/>
                        </a:rPr>
                        <a:t>w tym:     wydatki bieżące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200">
                          <a:effectLst/>
                        </a:rPr>
                        <a:t>12 390 141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200">
                          <a:effectLst/>
                        </a:rPr>
                        <a:t>12 319 139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effectLst/>
                        </a:rPr>
                        <a:t>99,9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extLst>
                  <a:ext uri="{0D108BD9-81ED-4DB2-BD59-A6C34878D82A}">
                    <a16:rowId xmlns:a16="http://schemas.microsoft.com/office/drawing/2014/main" val="6816813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833886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0" y="6844132"/>
            <a:ext cx="7199313" cy="25552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4000" rtlCol="0" anchor="ctr"/>
          <a:lstStyle/>
          <a:p>
            <a:pPr algn="ctr"/>
            <a:r>
              <a:rPr lang="pl-PL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Wykonanie Budżetu Miasta Gdyni za rok 2023</a:t>
            </a:r>
          </a:p>
        </p:txBody>
      </p:sp>
      <p:sp>
        <p:nvSpPr>
          <p:cNvPr id="11" name="Prostokąt 10"/>
          <p:cNvSpPr/>
          <p:nvPr/>
        </p:nvSpPr>
        <p:spPr>
          <a:xfrm>
            <a:off x="-1" y="146489"/>
            <a:ext cx="7199313" cy="45267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4000" rtlCol="0" anchor="ctr"/>
          <a:lstStyle/>
          <a:p>
            <a:pPr algn="ctr"/>
            <a:r>
              <a:rPr lang="pl-PL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WYKONANIE BUDŻETU MIASTA GDYNI za rok 2023</a:t>
            </a:r>
          </a:p>
        </p:txBody>
      </p:sp>
      <p:sp>
        <p:nvSpPr>
          <p:cNvPr id="46" name="Owal 45"/>
          <p:cNvSpPr/>
          <p:nvPr/>
        </p:nvSpPr>
        <p:spPr>
          <a:xfrm>
            <a:off x="1585593" y="1114422"/>
            <a:ext cx="469233" cy="461504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pl-PL" sz="1100" b="1" dirty="0">
                <a:solidFill>
                  <a:schemeClr val="bg1">
                    <a:lumMod val="95000"/>
                  </a:schemeClr>
                </a:solidFill>
                <a:latin typeface="Arial Rounded MT Bold" panose="020F0704030504030204" pitchFamily="34" charset="0"/>
              </a:rPr>
              <a:t>PLN</a:t>
            </a:r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id="{DDBB9370-DB4E-4D60-A88D-8D6BD6515F9E}"/>
              </a:ext>
            </a:extLst>
          </p:cNvPr>
          <p:cNvSpPr txBox="1"/>
          <p:nvPr/>
        </p:nvSpPr>
        <p:spPr>
          <a:xfrm>
            <a:off x="544666" y="715523"/>
            <a:ext cx="56914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Pomoc społeczna</a:t>
            </a:r>
            <a:endParaRPr lang="pl-PL" sz="2400" b="1" dirty="0"/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1B67A973-A5A9-4E5A-9393-EE13A2A37725}"/>
              </a:ext>
            </a:extLst>
          </p:cNvPr>
          <p:cNvSpPr txBox="1"/>
          <p:nvPr/>
        </p:nvSpPr>
        <p:spPr>
          <a:xfrm>
            <a:off x="259720" y="1448790"/>
            <a:ext cx="667987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jednostki specjalistycznego poradnictwa, mieszkania chronione i ośrodki interwencji kryzysowej 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wykonanie – </a:t>
            </a:r>
            <a:r>
              <a:rPr lang="pl-PL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1.221.580 zł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tj. </a:t>
            </a:r>
            <a:r>
              <a:rPr lang="pl-PL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94,8%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planu</a:t>
            </a:r>
          </a:p>
          <a:p>
            <a:r>
              <a:rPr lang="pl-PL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usługi opiekuńcze i specjalistyczne usługi opiekuńcze</a:t>
            </a:r>
            <a:r>
              <a:rPr lang="pl-PL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wykonanie – </a:t>
            </a:r>
            <a:r>
              <a:rPr lang="pl-PL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19.040.703 zł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tj. </a:t>
            </a:r>
            <a:r>
              <a:rPr lang="pl-PL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90,3% </a:t>
            </a:r>
            <a:r>
              <a:rPr lang="pl-PL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planu, </a:t>
            </a:r>
          </a:p>
          <a:p>
            <a:r>
              <a:rPr lang="pl-PL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pomoc w zakresie dożywiania 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wykonanie – </a:t>
            </a:r>
            <a:r>
              <a:rPr lang="pl-PL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4.198.893 zł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tj. </a:t>
            </a:r>
            <a:r>
              <a:rPr lang="pl-PL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95,6% 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planu</a:t>
            </a:r>
            <a:endParaRPr lang="pl-PL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pl-PL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pomoc dla cudzoziemców 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wykonanie – </a:t>
            </a:r>
            <a:r>
              <a:rPr lang="pl-PL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528.692 zł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tj. </a:t>
            </a:r>
            <a:r>
              <a:rPr lang="pl-PL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99% 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planu</a:t>
            </a:r>
            <a:endParaRPr lang="pl-PL" sz="1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pl-PL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Centra integracji społecznej 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wykonanie – </a:t>
            </a:r>
            <a:r>
              <a:rPr lang="pl-PL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1.631.844 zł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tj. </a:t>
            </a:r>
            <a:r>
              <a:rPr lang="pl-PL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99,8%  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planu</a:t>
            </a:r>
            <a:endParaRPr lang="pl-PL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60916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0" y="6857016"/>
            <a:ext cx="7199313" cy="25552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4000" rtlCol="0" anchor="ctr"/>
          <a:lstStyle/>
          <a:p>
            <a:pPr algn="ctr"/>
            <a:r>
              <a:rPr lang="pl-PL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Wykonanie Budżetu Miasta Gdyni za rok 2023</a:t>
            </a:r>
          </a:p>
        </p:txBody>
      </p:sp>
      <p:sp>
        <p:nvSpPr>
          <p:cNvPr id="11" name="Prostokąt 10"/>
          <p:cNvSpPr/>
          <p:nvPr/>
        </p:nvSpPr>
        <p:spPr>
          <a:xfrm>
            <a:off x="-1" y="146489"/>
            <a:ext cx="7199313" cy="45267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4000" rtlCol="0" anchor="ctr"/>
          <a:lstStyle/>
          <a:p>
            <a:pPr algn="ctr"/>
            <a:r>
              <a:rPr lang="pl-PL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WYKONANIE BUDŻETU MIASTA GDYNI za rok 2023</a:t>
            </a:r>
          </a:p>
        </p:txBody>
      </p:sp>
      <p:sp>
        <p:nvSpPr>
          <p:cNvPr id="46" name="Owal 45"/>
          <p:cNvSpPr/>
          <p:nvPr/>
        </p:nvSpPr>
        <p:spPr>
          <a:xfrm>
            <a:off x="1585593" y="1114422"/>
            <a:ext cx="469233" cy="461504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pl-PL" sz="1100" b="1" dirty="0">
                <a:solidFill>
                  <a:schemeClr val="bg1">
                    <a:lumMod val="95000"/>
                  </a:schemeClr>
                </a:solidFill>
                <a:latin typeface="Arial Rounded MT Bold" panose="020F0704030504030204" pitchFamily="34" charset="0"/>
              </a:rPr>
              <a:t>PLN</a:t>
            </a:r>
          </a:p>
        </p:txBody>
      </p:sp>
      <p:sp>
        <p:nvSpPr>
          <p:cNvPr id="35" name="pole tekstowe 34">
            <a:extLst>
              <a:ext uri="{FF2B5EF4-FFF2-40B4-BE49-F238E27FC236}">
                <a16:creationId xmlns:a16="http://schemas.microsoft.com/office/drawing/2014/main" id="{CDAE1DB6-60CB-4180-9CF1-BC1648E27963}"/>
              </a:ext>
            </a:extLst>
          </p:cNvPr>
          <p:cNvSpPr txBox="1"/>
          <p:nvPr/>
        </p:nvSpPr>
        <p:spPr>
          <a:xfrm>
            <a:off x="711415" y="5227862"/>
            <a:ext cx="5776475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Dochody bieżące wyniosły stanowiły 93 % dochodów ogółem i wyniosły</a:t>
            </a:r>
            <a:r>
              <a:rPr lang="pl-PL" sz="18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l-PL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1.825.805.360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l-PL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zł</a:t>
            </a:r>
            <a:r>
              <a:rPr lang="pl-PL" sz="18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Plan został wykonany w 98,8</a:t>
            </a:r>
            <a:r>
              <a:rPr lang="pl-PL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l-PL" sz="18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%. Dochody były </a:t>
            </a:r>
            <a:r>
              <a:rPr lang="pl-PL" dirty="0">
                <a:latin typeface="Times New Roman" panose="02020603050405020304" pitchFamily="18" charset="0"/>
                <a:ea typeface="Times New Roman" panose="02020603050405020304" pitchFamily="18" charset="0"/>
              </a:rPr>
              <a:t>niższe</a:t>
            </a:r>
            <a:r>
              <a:rPr lang="pl-PL" sz="18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od uzyskanych w 2022 r. o </a:t>
            </a:r>
            <a:r>
              <a:rPr lang="pl-PL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15.555.829 </a:t>
            </a:r>
            <a:r>
              <a:rPr lang="pl-PL" sz="18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zł, tj. o 0,8%.</a:t>
            </a:r>
            <a:endParaRPr lang="pl-PL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CAA14A35-E0B4-4C20-9286-C54AC2099D9F}"/>
              </a:ext>
            </a:extLst>
          </p:cNvPr>
          <p:cNvSpPr txBox="1"/>
          <p:nvPr/>
        </p:nvSpPr>
        <p:spPr>
          <a:xfrm>
            <a:off x="1585590" y="745267"/>
            <a:ext cx="40281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b="1" dirty="0"/>
              <a:t>DOCHODY BIEŻĄCE</a:t>
            </a:r>
          </a:p>
        </p:txBody>
      </p:sp>
      <p:pic>
        <p:nvPicPr>
          <p:cNvPr id="2050" name="Wykres 1">
            <a:extLst>
              <a:ext uri="{FF2B5EF4-FFF2-40B4-BE49-F238E27FC236}">
                <a16:creationId xmlns:a16="http://schemas.microsoft.com/office/drawing/2014/main" id="{3D4ABF28-BC39-3BA6-495B-CDE1EC8D6065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24" b="-76"/>
          <a:stretch>
            <a:fillRect/>
          </a:stretch>
        </p:blipFill>
        <p:spPr bwMode="auto">
          <a:xfrm>
            <a:off x="800290" y="1482784"/>
            <a:ext cx="5687599" cy="3499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0163313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0" y="6844132"/>
            <a:ext cx="7199313" cy="25552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4000" rtlCol="0" anchor="ctr"/>
          <a:lstStyle/>
          <a:p>
            <a:pPr algn="ctr"/>
            <a:r>
              <a:rPr lang="pl-PL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Wykonanie Budżetu Miasta Gdyni za rok 2023</a:t>
            </a:r>
          </a:p>
        </p:txBody>
      </p:sp>
      <p:sp>
        <p:nvSpPr>
          <p:cNvPr id="11" name="Prostokąt 10"/>
          <p:cNvSpPr/>
          <p:nvPr/>
        </p:nvSpPr>
        <p:spPr>
          <a:xfrm>
            <a:off x="-1" y="146489"/>
            <a:ext cx="7199313" cy="45267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4000" rtlCol="0" anchor="ctr"/>
          <a:lstStyle/>
          <a:p>
            <a:pPr algn="ctr"/>
            <a:r>
              <a:rPr lang="pl-PL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WYKONANIE BUDŻETU MIASTA GDYNI za rok 2023</a:t>
            </a:r>
          </a:p>
        </p:txBody>
      </p:sp>
      <p:sp>
        <p:nvSpPr>
          <p:cNvPr id="46" name="Owal 45"/>
          <p:cNvSpPr/>
          <p:nvPr/>
        </p:nvSpPr>
        <p:spPr>
          <a:xfrm>
            <a:off x="1585593" y="1114422"/>
            <a:ext cx="469233" cy="461504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pl-PL" sz="1100" b="1" dirty="0">
                <a:solidFill>
                  <a:schemeClr val="bg1">
                    <a:lumMod val="95000"/>
                  </a:schemeClr>
                </a:solidFill>
                <a:latin typeface="Arial Rounded MT Bold" panose="020F0704030504030204" pitchFamily="34" charset="0"/>
              </a:rPr>
              <a:t>PLN</a:t>
            </a:r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id="{DDBB9370-DB4E-4D60-A88D-8D6BD6515F9E}"/>
              </a:ext>
            </a:extLst>
          </p:cNvPr>
          <p:cNvSpPr txBox="1"/>
          <p:nvPr/>
        </p:nvSpPr>
        <p:spPr>
          <a:xfrm>
            <a:off x="178131" y="715523"/>
            <a:ext cx="67953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Pozostała zadania w zakresie polityki społecznej</a:t>
            </a:r>
            <a:endParaRPr lang="pl-PL" sz="2400" b="1" dirty="0"/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1B67A973-A5A9-4E5A-9393-EE13A2A37725}"/>
              </a:ext>
            </a:extLst>
          </p:cNvPr>
          <p:cNvSpPr txBox="1"/>
          <p:nvPr/>
        </p:nvSpPr>
        <p:spPr>
          <a:xfrm>
            <a:off x="178130" y="4073236"/>
            <a:ext cx="667987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rehabilitacja zawodowa i społeczna osób niepełnosprawnych 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wykonanie – </a:t>
            </a:r>
            <a:r>
              <a:rPr lang="pl-PL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1.207.965 zł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tj. </a:t>
            </a:r>
            <a:r>
              <a:rPr lang="pl-PL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99,5% 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planu</a:t>
            </a:r>
          </a:p>
          <a:p>
            <a:r>
              <a:rPr lang="pl-PL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zespoły do spraw orzekania o niepełnosprawności 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wykonanie – </a:t>
            </a:r>
            <a:r>
              <a:rPr lang="pl-PL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1.732.467 zł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tj. </a:t>
            </a:r>
            <a:r>
              <a:rPr lang="pl-PL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93% 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planu</a:t>
            </a:r>
            <a:endParaRPr lang="pl-PL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pl-PL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powiatowe urzędy pracy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wykonanie – </a:t>
            </a:r>
            <a:r>
              <a:rPr lang="pl-PL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7.989.429 zł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tj. </a:t>
            </a:r>
            <a:r>
              <a:rPr lang="pl-PL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99,2% 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planu</a:t>
            </a:r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205266C7-0053-5E42-D292-82FC47A5D0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3866292"/>
              </p:ext>
            </p:extLst>
          </p:nvPr>
        </p:nvGraphicFramePr>
        <p:xfrm>
          <a:off x="251365" y="1293548"/>
          <a:ext cx="6606635" cy="220166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92870">
                  <a:extLst>
                    <a:ext uri="{9D8B030D-6E8A-4147-A177-3AD203B41FA5}">
                      <a16:colId xmlns:a16="http://schemas.microsoft.com/office/drawing/2014/main" val="635938932"/>
                    </a:ext>
                  </a:extLst>
                </a:gridCol>
                <a:gridCol w="1390686">
                  <a:extLst>
                    <a:ext uri="{9D8B030D-6E8A-4147-A177-3AD203B41FA5}">
                      <a16:colId xmlns:a16="http://schemas.microsoft.com/office/drawing/2014/main" val="3861687311"/>
                    </a:ext>
                  </a:extLst>
                </a:gridCol>
                <a:gridCol w="1509788">
                  <a:extLst>
                    <a:ext uri="{9D8B030D-6E8A-4147-A177-3AD203B41FA5}">
                      <a16:colId xmlns:a16="http://schemas.microsoft.com/office/drawing/2014/main" val="2061513855"/>
                    </a:ext>
                  </a:extLst>
                </a:gridCol>
                <a:gridCol w="1513291">
                  <a:extLst>
                    <a:ext uri="{9D8B030D-6E8A-4147-A177-3AD203B41FA5}">
                      <a16:colId xmlns:a16="http://schemas.microsoft.com/office/drawing/2014/main" val="2432646014"/>
                    </a:ext>
                  </a:extLst>
                </a:gridCol>
              </a:tblGrid>
              <a:tr h="452489">
                <a:tc>
                  <a:txBody>
                    <a:bodyPr/>
                    <a:lstStyle/>
                    <a:p>
                      <a:pPr algn="ctr"/>
                      <a:r>
                        <a:rPr lang="pl-PL" sz="1200">
                          <a:effectLst/>
                        </a:rPr>
                        <a:t> Wyszczególnienie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>
                          <a:effectLst/>
                        </a:rPr>
                        <a:t>Plan 2023 r.               /w zł/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>
                          <a:effectLst/>
                        </a:rPr>
                        <a:t>Wykonanie 2023 r.       /w zł/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>
                          <a:effectLst/>
                        </a:rPr>
                        <a:t>Stopień wykonania planu /w %/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extLst>
                  <a:ext uri="{0D108BD9-81ED-4DB2-BD59-A6C34878D82A}">
                    <a16:rowId xmlns:a16="http://schemas.microsoft.com/office/drawing/2014/main" val="2679059993"/>
                  </a:ext>
                </a:extLst>
              </a:tr>
              <a:tr h="249882">
                <a:tc>
                  <a:txBody>
                    <a:bodyPr/>
                    <a:lstStyle/>
                    <a:p>
                      <a:pPr algn="ctr"/>
                      <a:r>
                        <a:rPr lang="pl-PL" sz="1200">
                          <a:effectLst/>
                        </a:rPr>
                        <a:t>Ogółem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marR="288290" algn="r"/>
                      <a:r>
                        <a:rPr lang="pl-PL" sz="1200">
                          <a:effectLst/>
                        </a:rPr>
                        <a:t>42 489 130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marR="288290" algn="r"/>
                      <a:r>
                        <a:rPr lang="pl-PL" sz="1200">
                          <a:effectLst/>
                        </a:rPr>
                        <a:t>32 669 318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>
                          <a:effectLst/>
                        </a:rPr>
                        <a:t>76,9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extLst>
                  <a:ext uri="{0D108BD9-81ED-4DB2-BD59-A6C34878D82A}">
                    <a16:rowId xmlns:a16="http://schemas.microsoft.com/office/drawing/2014/main" val="3823922912"/>
                  </a:ext>
                </a:extLst>
              </a:tr>
              <a:tr h="249882">
                <a:tc>
                  <a:txBody>
                    <a:bodyPr/>
                    <a:lstStyle/>
                    <a:p>
                      <a:r>
                        <a:rPr lang="pl-PL" sz="1200">
                          <a:effectLst/>
                        </a:rPr>
                        <a:t>z tego: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marR="288290" algn="ctr"/>
                      <a:r>
                        <a:rPr lang="pl-PL" sz="1200">
                          <a:effectLst/>
                        </a:rPr>
                        <a:t> 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marR="288290"/>
                      <a:r>
                        <a:rPr lang="pl-PL" sz="1200">
                          <a:effectLst/>
                        </a:rPr>
                        <a:t> 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>
                          <a:effectLst/>
                        </a:rPr>
                        <a:t> 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extLst>
                  <a:ext uri="{0D108BD9-81ED-4DB2-BD59-A6C34878D82A}">
                    <a16:rowId xmlns:a16="http://schemas.microsoft.com/office/drawing/2014/main" val="399030113"/>
                  </a:ext>
                </a:extLst>
              </a:tr>
              <a:tr h="249882">
                <a:tc>
                  <a:txBody>
                    <a:bodyPr/>
                    <a:lstStyle/>
                    <a:p>
                      <a:r>
                        <a:rPr lang="pl-PL" sz="1200">
                          <a:effectLst/>
                        </a:rPr>
                        <a:t>zadania własne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marR="288290" algn="r"/>
                      <a:r>
                        <a:rPr lang="pl-PL" sz="1200">
                          <a:effectLst/>
                        </a:rPr>
                        <a:t>40 752 230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marR="288290" algn="r"/>
                      <a:r>
                        <a:rPr lang="pl-PL" sz="1200">
                          <a:effectLst/>
                        </a:rPr>
                        <a:t>30 943 846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>
                          <a:effectLst/>
                        </a:rPr>
                        <a:t>75,9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extLst>
                  <a:ext uri="{0D108BD9-81ED-4DB2-BD59-A6C34878D82A}">
                    <a16:rowId xmlns:a16="http://schemas.microsoft.com/office/drawing/2014/main" val="1084150550"/>
                  </a:ext>
                </a:extLst>
              </a:tr>
              <a:tr h="249882">
                <a:tc>
                  <a:txBody>
                    <a:bodyPr/>
                    <a:lstStyle/>
                    <a:p>
                      <a:r>
                        <a:rPr lang="pl-PL" sz="1200">
                          <a:effectLst/>
                        </a:rPr>
                        <a:t>w tym:    wydatki bieżące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marR="288290" algn="r"/>
                      <a:r>
                        <a:rPr lang="pl-PL" sz="1200">
                          <a:effectLst/>
                        </a:rPr>
                        <a:t>38 731 791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marR="288290" algn="r"/>
                      <a:r>
                        <a:rPr lang="pl-PL" sz="1200">
                          <a:effectLst/>
                        </a:rPr>
                        <a:t>30 918 424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>
                          <a:effectLst/>
                        </a:rPr>
                        <a:t>79,8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extLst>
                  <a:ext uri="{0D108BD9-81ED-4DB2-BD59-A6C34878D82A}">
                    <a16:rowId xmlns:a16="http://schemas.microsoft.com/office/drawing/2014/main" val="3034962863"/>
                  </a:ext>
                </a:extLst>
              </a:tr>
              <a:tr h="249882">
                <a:tc>
                  <a:txBody>
                    <a:bodyPr/>
                    <a:lstStyle/>
                    <a:p>
                      <a:r>
                        <a:rPr lang="pl-PL" sz="1200">
                          <a:effectLst/>
                        </a:rPr>
                        <a:t>               wydatki majątkowe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marR="288290" algn="r"/>
                      <a:r>
                        <a:rPr lang="pl-PL" sz="1200">
                          <a:effectLst/>
                        </a:rPr>
                        <a:t>2 020 439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marR="288290" algn="r"/>
                      <a:r>
                        <a:rPr lang="pl-PL" sz="1200">
                          <a:effectLst/>
                        </a:rPr>
                        <a:t>25 422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>
                          <a:effectLst/>
                        </a:rPr>
                        <a:t>1,3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extLst>
                  <a:ext uri="{0D108BD9-81ED-4DB2-BD59-A6C34878D82A}">
                    <a16:rowId xmlns:a16="http://schemas.microsoft.com/office/drawing/2014/main" val="3354832605"/>
                  </a:ext>
                </a:extLst>
              </a:tr>
              <a:tr h="249882">
                <a:tc>
                  <a:txBody>
                    <a:bodyPr/>
                    <a:lstStyle/>
                    <a:p>
                      <a:r>
                        <a:rPr lang="pl-PL" sz="1200">
                          <a:effectLst/>
                        </a:rPr>
                        <a:t>zadania zlecone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marR="288290" algn="r"/>
                      <a:r>
                        <a:rPr lang="pl-PL" sz="1200">
                          <a:effectLst/>
                        </a:rPr>
                        <a:t>1 736 900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marR="288290" algn="r"/>
                      <a:r>
                        <a:rPr lang="pl-PL" sz="1200">
                          <a:effectLst/>
                        </a:rPr>
                        <a:t>1 725 472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>
                          <a:effectLst/>
                        </a:rPr>
                        <a:t>99,4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extLst>
                  <a:ext uri="{0D108BD9-81ED-4DB2-BD59-A6C34878D82A}">
                    <a16:rowId xmlns:a16="http://schemas.microsoft.com/office/drawing/2014/main" val="867113755"/>
                  </a:ext>
                </a:extLst>
              </a:tr>
              <a:tr h="249882">
                <a:tc>
                  <a:txBody>
                    <a:bodyPr/>
                    <a:lstStyle/>
                    <a:p>
                      <a:r>
                        <a:rPr lang="pl-PL" sz="1200">
                          <a:effectLst/>
                        </a:rPr>
                        <a:t>w tym:    wydatki bieżące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marR="288290" algn="r"/>
                      <a:r>
                        <a:rPr lang="pl-PL" sz="1200">
                          <a:effectLst/>
                        </a:rPr>
                        <a:t>1 736 900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marR="288290" algn="r"/>
                      <a:r>
                        <a:rPr lang="pl-PL" sz="1200">
                          <a:effectLst/>
                        </a:rPr>
                        <a:t>1 725 472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effectLst/>
                        </a:rPr>
                        <a:t>99,4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extLst>
                  <a:ext uri="{0D108BD9-81ED-4DB2-BD59-A6C34878D82A}">
                    <a16:rowId xmlns:a16="http://schemas.microsoft.com/office/drawing/2014/main" val="3582441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252917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0" y="6796631"/>
            <a:ext cx="7199313" cy="25552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4000" rtlCol="0" anchor="ctr"/>
          <a:lstStyle/>
          <a:p>
            <a:pPr algn="ctr"/>
            <a:r>
              <a:rPr lang="pl-PL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Wykonanie Budżetu Miasta Gdyni za rok 2023</a:t>
            </a:r>
          </a:p>
        </p:txBody>
      </p:sp>
      <p:sp>
        <p:nvSpPr>
          <p:cNvPr id="11" name="Prostokąt 10"/>
          <p:cNvSpPr/>
          <p:nvPr/>
        </p:nvSpPr>
        <p:spPr>
          <a:xfrm>
            <a:off x="-1" y="146489"/>
            <a:ext cx="7199313" cy="45267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4000" rtlCol="0" anchor="ctr"/>
          <a:lstStyle/>
          <a:p>
            <a:pPr algn="ctr"/>
            <a:r>
              <a:rPr lang="pl-PL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WYKONANIE BUDŻETU MIASTA GDYNI za rok 2023</a:t>
            </a:r>
          </a:p>
        </p:txBody>
      </p:sp>
      <p:sp>
        <p:nvSpPr>
          <p:cNvPr id="46" name="Owal 45"/>
          <p:cNvSpPr/>
          <p:nvPr/>
        </p:nvSpPr>
        <p:spPr>
          <a:xfrm>
            <a:off x="1585593" y="1114422"/>
            <a:ext cx="469233" cy="461504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pl-PL" sz="1100" b="1" dirty="0">
                <a:solidFill>
                  <a:schemeClr val="bg1">
                    <a:lumMod val="95000"/>
                  </a:schemeClr>
                </a:solidFill>
                <a:latin typeface="Arial Rounded MT Bold" panose="020F0704030504030204" pitchFamily="34" charset="0"/>
              </a:rPr>
              <a:t>PLN</a:t>
            </a:r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id="{DDBB9370-DB4E-4D60-A88D-8D6BD6515F9E}"/>
              </a:ext>
            </a:extLst>
          </p:cNvPr>
          <p:cNvSpPr txBox="1"/>
          <p:nvPr/>
        </p:nvSpPr>
        <p:spPr>
          <a:xfrm>
            <a:off x="580292" y="719474"/>
            <a:ext cx="56914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Rodzina</a:t>
            </a:r>
            <a:endParaRPr lang="pl-PL" sz="2400" b="1" dirty="0"/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1B67A973-A5A9-4E5A-9393-EE13A2A37725}"/>
              </a:ext>
            </a:extLst>
          </p:cNvPr>
          <p:cNvSpPr txBox="1"/>
          <p:nvPr/>
        </p:nvSpPr>
        <p:spPr>
          <a:xfrm>
            <a:off x="167805" y="3599656"/>
            <a:ext cx="6690946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świadczenia rodzinne, świadczenie z funduszu alimentacyjnego oraz składki za ubezpieczenie emerytalne i rentowe z ubezpieczenia społecznego 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wykonanie – </a:t>
            </a:r>
            <a:r>
              <a:rPr lang="pl-PL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72.852.994 zł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tj. </a:t>
            </a:r>
            <a:r>
              <a:rPr lang="pl-PL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98,2 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% planu</a:t>
            </a:r>
          </a:p>
          <a:p>
            <a:r>
              <a:rPr lang="pl-PL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wspieranie rodziny 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wykonanie </a:t>
            </a:r>
            <a:r>
              <a:rPr lang="pl-PL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3.053.006 zł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tj. </a:t>
            </a:r>
            <a:r>
              <a:rPr lang="pl-PL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97,3% 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planu</a:t>
            </a:r>
            <a:endParaRPr lang="pl-PL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pl-PL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rodziny zastępcze 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wykonanie – </a:t>
            </a:r>
            <a:r>
              <a:rPr lang="pl-PL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13.135.320 zł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tj. </a:t>
            </a:r>
            <a:r>
              <a:rPr lang="pl-PL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94,9% 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planu</a:t>
            </a:r>
          </a:p>
          <a:p>
            <a:r>
              <a:rPr lang="pl-PL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działalność placówek opiekuńczo - wychowawczych</a:t>
            </a:r>
            <a:r>
              <a:rPr lang="pl-PL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wykonanie – </a:t>
            </a:r>
            <a:r>
              <a:rPr lang="pl-PL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8.894.678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l-PL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zł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tj. </a:t>
            </a:r>
            <a:r>
              <a:rPr lang="pl-PL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85,7% </a:t>
            </a:r>
            <a:r>
              <a:rPr lang="pl-PL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planu</a:t>
            </a:r>
          </a:p>
          <a:p>
            <a:r>
              <a:rPr lang="pl-PL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tworzenie i funkcjonowanie żłobków </a:t>
            </a:r>
            <a:r>
              <a:rPr lang="pl-PL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wykonanie – </a:t>
            </a:r>
            <a:r>
              <a:rPr lang="pl-PL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12.735.407 zł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tj.</a:t>
            </a:r>
            <a:r>
              <a:rPr lang="pl-PL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99,1%</a:t>
            </a:r>
            <a:r>
              <a:rPr lang="pl-PL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l-PL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planu </a:t>
            </a:r>
          </a:p>
          <a:p>
            <a:endParaRPr lang="pl-PL" sz="2400" dirty="0"/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1D829117-F820-C89B-A184-7E226D02A8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8782564"/>
              </p:ext>
            </p:extLst>
          </p:nvPr>
        </p:nvGraphicFramePr>
        <p:xfrm>
          <a:off x="580292" y="1209508"/>
          <a:ext cx="6158835" cy="20914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69296">
                  <a:extLst>
                    <a:ext uri="{9D8B030D-6E8A-4147-A177-3AD203B41FA5}">
                      <a16:colId xmlns:a16="http://schemas.microsoft.com/office/drawing/2014/main" val="486628912"/>
                    </a:ext>
                  </a:extLst>
                </a:gridCol>
                <a:gridCol w="1339121">
                  <a:extLst>
                    <a:ext uri="{9D8B030D-6E8A-4147-A177-3AD203B41FA5}">
                      <a16:colId xmlns:a16="http://schemas.microsoft.com/office/drawing/2014/main" val="235581163"/>
                    </a:ext>
                  </a:extLst>
                </a:gridCol>
                <a:gridCol w="1559855">
                  <a:extLst>
                    <a:ext uri="{9D8B030D-6E8A-4147-A177-3AD203B41FA5}">
                      <a16:colId xmlns:a16="http://schemas.microsoft.com/office/drawing/2014/main" val="1870557775"/>
                    </a:ext>
                  </a:extLst>
                </a:gridCol>
                <a:gridCol w="1190563">
                  <a:extLst>
                    <a:ext uri="{9D8B030D-6E8A-4147-A177-3AD203B41FA5}">
                      <a16:colId xmlns:a16="http://schemas.microsoft.com/office/drawing/2014/main" val="2851950054"/>
                    </a:ext>
                  </a:extLst>
                </a:gridCol>
              </a:tblGrid>
              <a:tr h="657620">
                <a:tc>
                  <a:txBody>
                    <a:bodyPr/>
                    <a:lstStyle/>
                    <a:p>
                      <a:pPr algn="ctr"/>
                      <a:r>
                        <a:rPr lang="pl-PL" sz="1200">
                          <a:effectLst/>
                        </a:rPr>
                        <a:t> Wyszczególnienie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0795" marB="107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>
                          <a:effectLst/>
                        </a:rPr>
                        <a:t>Plan 2023r.</a:t>
                      </a:r>
                    </a:p>
                    <a:p>
                      <a:pPr algn="ctr"/>
                      <a:r>
                        <a:rPr lang="pl-PL" sz="1200">
                          <a:effectLst/>
                        </a:rPr>
                        <a:t> /w zł/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0795" marB="107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>
                          <a:effectLst/>
                        </a:rPr>
                        <a:t>Wykonanie 2023r.</a:t>
                      </a:r>
                    </a:p>
                    <a:p>
                      <a:pPr algn="ctr"/>
                      <a:r>
                        <a:rPr lang="pl-PL" sz="1200">
                          <a:effectLst/>
                        </a:rPr>
                        <a:t>  /w zł/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0795" marB="107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>
                          <a:effectLst/>
                        </a:rPr>
                        <a:t>Stopień wykonania planu /w %/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0795" marB="10795" anchor="ctr"/>
                </a:tc>
                <a:extLst>
                  <a:ext uri="{0D108BD9-81ED-4DB2-BD59-A6C34878D82A}">
                    <a16:rowId xmlns:a16="http://schemas.microsoft.com/office/drawing/2014/main" val="3972836830"/>
                  </a:ext>
                </a:extLst>
              </a:tr>
              <a:tr h="238976">
                <a:tc>
                  <a:txBody>
                    <a:bodyPr/>
                    <a:lstStyle/>
                    <a:p>
                      <a:pPr algn="ctr"/>
                      <a:r>
                        <a:rPr lang="pl-PL" sz="1200">
                          <a:effectLst/>
                        </a:rPr>
                        <a:t>Ogółem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0795" marB="10795" anchor="ctr"/>
                </a:tc>
                <a:tc>
                  <a:txBody>
                    <a:bodyPr/>
                    <a:lstStyle/>
                    <a:p>
                      <a:pPr marR="288290" algn="r"/>
                      <a:r>
                        <a:rPr lang="pl-PL" sz="1200">
                          <a:effectLst/>
                        </a:rPr>
                        <a:t>115 706 951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0795" marB="10795" anchor="ctr"/>
                </a:tc>
                <a:tc>
                  <a:txBody>
                    <a:bodyPr/>
                    <a:lstStyle/>
                    <a:p>
                      <a:pPr marR="288290" algn="r"/>
                      <a:r>
                        <a:rPr lang="pl-PL" sz="1200">
                          <a:effectLst/>
                        </a:rPr>
                        <a:t>111 954 717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0795" marB="107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>
                          <a:effectLst/>
                        </a:rPr>
                        <a:t>96,8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0795" marB="10795" anchor="ctr"/>
                </a:tc>
                <a:extLst>
                  <a:ext uri="{0D108BD9-81ED-4DB2-BD59-A6C34878D82A}">
                    <a16:rowId xmlns:a16="http://schemas.microsoft.com/office/drawing/2014/main" val="1054323644"/>
                  </a:ext>
                </a:extLst>
              </a:tr>
              <a:tr h="238976">
                <a:tc>
                  <a:txBody>
                    <a:bodyPr/>
                    <a:lstStyle/>
                    <a:p>
                      <a:r>
                        <a:rPr lang="pl-PL" sz="1200">
                          <a:effectLst/>
                        </a:rPr>
                        <a:t>z tego: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0795" marB="10795" anchor="ctr"/>
                </a:tc>
                <a:tc>
                  <a:txBody>
                    <a:bodyPr/>
                    <a:lstStyle/>
                    <a:p>
                      <a:pPr marR="288290" algn="ctr"/>
                      <a:r>
                        <a:rPr lang="pl-PL" sz="1200">
                          <a:effectLst/>
                        </a:rPr>
                        <a:t> 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0795" marB="10795" anchor="ctr"/>
                </a:tc>
                <a:tc>
                  <a:txBody>
                    <a:bodyPr/>
                    <a:lstStyle/>
                    <a:p>
                      <a:pPr marR="288290"/>
                      <a:r>
                        <a:rPr lang="pl-PL" sz="1200">
                          <a:effectLst/>
                        </a:rPr>
                        <a:t> 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0795" marB="107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>
                          <a:effectLst/>
                        </a:rPr>
                        <a:t> 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0795" marB="10795" anchor="ctr"/>
                </a:tc>
                <a:extLst>
                  <a:ext uri="{0D108BD9-81ED-4DB2-BD59-A6C34878D82A}">
                    <a16:rowId xmlns:a16="http://schemas.microsoft.com/office/drawing/2014/main" val="2834952500"/>
                  </a:ext>
                </a:extLst>
              </a:tr>
              <a:tr h="238976">
                <a:tc>
                  <a:txBody>
                    <a:bodyPr/>
                    <a:lstStyle/>
                    <a:p>
                      <a:r>
                        <a:rPr lang="pl-PL" sz="1200">
                          <a:effectLst/>
                        </a:rPr>
                        <a:t>zadania własne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0795" marB="10795" anchor="ctr"/>
                </a:tc>
                <a:tc>
                  <a:txBody>
                    <a:bodyPr/>
                    <a:lstStyle/>
                    <a:p>
                      <a:pPr marR="288290" algn="r"/>
                      <a:r>
                        <a:rPr lang="pl-PL" sz="1200">
                          <a:effectLst/>
                        </a:rPr>
                        <a:t>41 993 001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0795" marB="10795" anchor="ctr"/>
                </a:tc>
                <a:tc>
                  <a:txBody>
                    <a:bodyPr/>
                    <a:lstStyle/>
                    <a:p>
                      <a:pPr marR="288290" algn="r"/>
                      <a:r>
                        <a:rPr lang="pl-PL" sz="1200">
                          <a:effectLst/>
                        </a:rPr>
                        <a:t>39 661 892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0795" marB="107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>
                          <a:effectLst/>
                        </a:rPr>
                        <a:t>94,5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0795" marB="10795" anchor="ctr"/>
                </a:tc>
                <a:extLst>
                  <a:ext uri="{0D108BD9-81ED-4DB2-BD59-A6C34878D82A}">
                    <a16:rowId xmlns:a16="http://schemas.microsoft.com/office/drawing/2014/main" val="805740787"/>
                  </a:ext>
                </a:extLst>
              </a:tr>
              <a:tr h="238976">
                <a:tc>
                  <a:txBody>
                    <a:bodyPr/>
                    <a:lstStyle/>
                    <a:p>
                      <a:r>
                        <a:rPr lang="pl-PL" sz="1200">
                          <a:effectLst/>
                        </a:rPr>
                        <a:t>w tym:    wydatki bieżące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0795" marB="10795" anchor="ctr"/>
                </a:tc>
                <a:tc>
                  <a:txBody>
                    <a:bodyPr/>
                    <a:lstStyle/>
                    <a:p>
                      <a:pPr marR="288290" algn="r"/>
                      <a:r>
                        <a:rPr lang="pl-PL" sz="1200">
                          <a:effectLst/>
                        </a:rPr>
                        <a:t>41 993 001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0795" marB="10795" anchor="ctr"/>
                </a:tc>
                <a:tc>
                  <a:txBody>
                    <a:bodyPr/>
                    <a:lstStyle/>
                    <a:p>
                      <a:pPr marR="288290" algn="r"/>
                      <a:r>
                        <a:rPr lang="pl-PL" sz="1200">
                          <a:effectLst/>
                        </a:rPr>
                        <a:t>39 661 892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0795" marB="107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>
                          <a:effectLst/>
                        </a:rPr>
                        <a:t>94,5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0795" marB="10795" anchor="ctr"/>
                </a:tc>
                <a:extLst>
                  <a:ext uri="{0D108BD9-81ED-4DB2-BD59-A6C34878D82A}">
                    <a16:rowId xmlns:a16="http://schemas.microsoft.com/office/drawing/2014/main" val="1483702026"/>
                  </a:ext>
                </a:extLst>
              </a:tr>
              <a:tr h="238976">
                <a:tc>
                  <a:txBody>
                    <a:bodyPr/>
                    <a:lstStyle/>
                    <a:p>
                      <a:r>
                        <a:rPr lang="pl-PL" sz="1200">
                          <a:effectLst/>
                        </a:rPr>
                        <a:t>zadania zlecone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0795" marB="10795" anchor="ctr"/>
                </a:tc>
                <a:tc>
                  <a:txBody>
                    <a:bodyPr/>
                    <a:lstStyle/>
                    <a:p>
                      <a:pPr marR="288290" algn="r"/>
                      <a:r>
                        <a:rPr lang="pl-PL" sz="1200">
                          <a:effectLst/>
                        </a:rPr>
                        <a:t>73 713 950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0795" marB="10795" anchor="ctr"/>
                </a:tc>
                <a:tc>
                  <a:txBody>
                    <a:bodyPr/>
                    <a:lstStyle/>
                    <a:p>
                      <a:pPr marR="288290" algn="r"/>
                      <a:r>
                        <a:rPr lang="pl-PL" sz="1200">
                          <a:effectLst/>
                        </a:rPr>
                        <a:t>72 292 825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0795" marB="107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>
                          <a:effectLst/>
                        </a:rPr>
                        <a:t>98,1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0795" marB="10795" anchor="ctr"/>
                </a:tc>
                <a:extLst>
                  <a:ext uri="{0D108BD9-81ED-4DB2-BD59-A6C34878D82A}">
                    <a16:rowId xmlns:a16="http://schemas.microsoft.com/office/drawing/2014/main" val="1784618704"/>
                  </a:ext>
                </a:extLst>
              </a:tr>
              <a:tr h="238976">
                <a:tc>
                  <a:txBody>
                    <a:bodyPr/>
                    <a:lstStyle/>
                    <a:p>
                      <a:r>
                        <a:rPr lang="pl-PL" sz="1200">
                          <a:effectLst/>
                        </a:rPr>
                        <a:t>w tym:    wydatki bieżące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0795" marB="10795" anchor="ctr"/>
                </a:tc>
                <a:tc>
                  <a:txBody>
                    <a:bodyPr/>
                    <a:lstStyle/>
                    <a:p>
                      <a:pPr marR="288290" algn="r"/>
                      <a:r>
                        <a:rPr lang="pl-PL" sz="1200">
                          <a:effectLst/>
                        </a:rPr>
                        <a:t>73 713 950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0795" marB="10795" anchor="ctr"/>
                </a:tc>
                <a:tc>
                  <a:txBody>
                    <a:bodyPr/>
                    <a:lstStyle/>
                    <a:p>
                      <a:pPr marR="288290" algn="r"/>
                      <a:r>
                        <a:rPr lang="pl-PL" sz="1200">
                          <a:effectLst/>
                        </a:rPr>
                        <a:t>72 292 825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0795" marB="107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effectLst/>
                        </a:rPr>
                        <a:t>98,1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0795" marB="10795" anchor="ctr"/>
                </a:tc>
                <a:extLst>
                  <a:ext uri="{0D108BD9-81ED-4DB2-BD59-A6C34878D82A}">
                    <a16:rowId xmlns:a16="http://schemas.microsoft.com/office/drawing/2014/main" val="37774380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138848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0" y="6844132"/>
            <a:ext cx="7199313" cy="25552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4000" rtlCol="0" anchor="ctr"/>
          <a:lstStyle/>
          <a:p>
            <a:pPr algn="ctr"/>
            <a:r>
              <a:rPr lang="pl-PL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Wykonanie Budżetu Miasta Gdyni za rok 2023</a:t>
            </a:r>
          </a:p>
        </p:txBody>
      </p:sp>
      <p:sp>
        <p:nvSpPr>
          <p:cNvPr id="11" name="Prostokąt 10"/>
          <p:cNvSpPr/>
          <p:nvPr/>
        </p:nvSpPr>
        <p:spPr>
          <a:xfrm>
            <a:off x="-1" y="146489"/>
            <a:ext cx="7199313" cy="45267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4000" rtlCol="0" anchor="ctr"/>
          <a:lstStyle/>
          <a:p>
            <a:pPr algn="ctr"/>
            <a:r>
              <a:rPr lang="pl-PL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WYKONANIE BUDŻETU MIASTA GDYNI za rok 2023</a:t>
            </a:r>
          </a:p>
        </p:txBody>
      </p:sp>
      <p:sp>
        <p:nvSpPr>
          <p:cNvPr id="46" name="Owal 45"/>
          <p:cNvSpPr/>
          <p:nvPr/>
        </p:nvSpPr>
        <p:spPr>
          <a:xfrm>
            <a:off x="1585593" y="1114422"/>
            <a:ext cx="469233" cy="461504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pl-PL" sz="1100" b="1" dirty="0">
                <a:solidFill>
                  <a:schemeClr val="bg1">
                    <a:lumMod val="95000"/>
                  </a:schemeClr>
                </a:solidFill>
                <a:latin typeface="Arial Rounded MT Bold" panose="020F0704030504030204" pitchFamily="34" charset="0"/>
              </a:rPr>
              <a:t>PLN</a:t>
            </a:r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id="{DDBB9370-DB4E-4D60-A88D-8D6BD6515F9E}"/>
              </a:ext>
            </a:extLst>
          </p:cNvPr>
          <p:cNvSpPr txBox="1"/>
          <p:nvPr/>
        </p:nvSpPr>
        <p:spPr>
          <a:xfrm>
            <a:off x="173099" y="719474"/>
            <a:ext cx="66909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Gospodarka komunalna i ochrona środowiska</a:t>
            </a:r>
            <a:endParaRPr lang="pl-PL" sz="2400" b="1" dirty="0"/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1B67A973-A5A9-4E5A-9393-EE13A2A37725}"/>
              </a:ext>
            </a:extLst>
          </p:cNvPr>
          <p:cNvSpPr txBox="1"/>
          <p:nvPr/>
        </p:nvSpPr>
        <p:spPr>
          <a:xfrm>
            <a:off x="173099" y="3199784"/>
            <a:ext cx="6726456" cy="34232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gospodarka ściekowa i ochrona wód 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wykonanie – </a:t>
            </a:r>
            <a:r>
              <a:rPr lang="pl-PL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10.947.073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l-PL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zł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tj. </a:t>
            </a:r>
            <a:r>
              <a:rPr lang="pl-PL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78,5% 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planu, z tego wydatki  inwestycyjne 3.053.995 zł, tj. 49,7%  planu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utrzymanie kanalizacji deszczowej – 6.047.280 zł (99,2%). </a:t>
            </a:r>
            <a:endParaRPr lang="pl-PL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bieżące utrzymanie urządzeń wodnych – 1.339.574 zł (99,8%)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opłaty za usługi wodne oraz za utraconą retencję – 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274.276 zł (99,7%)</a:t>
            </a:r>
            <a:endParaRPr lang="pl-PL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gospodarka odpadami 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wykonanie – </a:t>
            </a:r>
            <a:r>
              <a:rPr lang="pl-PL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72.130.596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l-PL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zł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tj. </a:t>
            </a:r>
            <a:r>
              <a:rPr lang="pl-PL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66,2%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planu</a:t>
            </a:r>
            <a:endParaRPr lang="pl-PL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opłaty za odbiór i zagospodarowanie odpadów komunalnych pochodzących – 59.229.970 zł (77,4%)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eksploatację 3.257 sztuk koszy ulicznych – 8.208.187 zł (92,2%)</a:t>
            </a:r>
            <a:endParaRPr lang="pl-PL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PSZOK – 1.846.735 zł (92,3%). </a:t>
            </a:r>
          </a:p>
        </p:txBody>
      </p:sp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CF749716-0D72-161E-E817-80ABF114BD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6125782"/>
              </p:ext>
            </p:extLst>
          </p:nvPr>
        </p:nvGraphicFramePr>
        <p:xfrm>
          <a:off x="289846" y="1276184"/>
          <a:ext cx="6504146" cy="170252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16294">
                  <a:extLst>
                    <a:ext uri="{9D8B030D-6E8A-4147-A177-3AD203B41FA5}">
                      <a16:colId xmlns:a16="http://schemas.microsoft.com/office/drawing/2014/main" val="2748081458"/>
                    </a:ext>
                  </a:extLst>
                </a:gridCol>
                <a:gridCol w="1454260">
                  <a:extLst>
                    <a:ext uri="{9D8B030D-6E8A-4147-A177-3AD203B41FA5}">
                      <a16:colId xmlns:a16="http://schemas.microsoft.com/office/drawing/2014/main" val="2337527328"/>
                    </a:ext>
                  </a:extLst>
                </a:gridCol>
                <a:gridCol w="1339345">
                  <a:extLst>
                    <a:ext uri="{9D8B030D-6E8A-4147-A177-3AD203B41FA5}">
                      <a16:colId xmlns:a16="http://schemas.microsoft.com/office/drawing/2014/main" val="2173981154"/>
                    </a:ext>
                  </a:extLst>
                </a:gridCol>
                <a:gridCol w="1794247">
                  <a:extLst>
                    <a:ext uri="{9D8B030D-6E8A-4147-A177-3AD203B41FA5}">
                      <a16:colId xmlns:a16="http://schemas.microsoft.com/office/drawing/2014/main" val="2318988901"/>
                    </a:ext>
                  </a:extLst>
                </a:gridCol>
              </a:tblGrid>
              <a:tr h="417071">
                <a:tc>
                  <a:txBody>
                    <a:bodyPr/>
                    <a:lstStyle/>
                    <a:p>
                      <a:pPr algn="ctr"/>
                      <a:r>
                        <a:rPr lang="pl-PL" sz="1200">
                          <a:effectLst/>
                        </a:rPr>
                        <a:t>Wyszczególnienie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>
                          <a:effectLst/>
                        </a:rPr>
                        <a:t>Plan 2023 r.             /w zł/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>
                          <a:effectLst/>
                        </a:rPr>
                        <a:t>Wykonanie 2023 r.   /w zł/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>
                          <a:effectLst/>
                        </a:rPr>
                        <a:t>Stopień wykonania planu /w %/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extLst>
                  <a:ext uri="{0D108BD9-81ED-4DB2-BD59-A6C34878D82A}">
                    <a16:rowId xmlns:a16="http://schemas.microsoft.com/office/drawing/2014/main" val="4111918554"/>
                  </a:ext>
                </a:extLst>
              </a:tr>
              <a:tr h="230323">
                <a:tc>
                  <a:txBody>
                    <a:bodyPr/>
                    <a:lstStyle/>
                    <a:p>
                      <a:pPr algn="ctr"/>
                      <a:r>
                        <a:rPr lang="pl-PL" sz="1200">
                          <a:effectLst/>
                        </a:rPr>
                        <a:t>Ogółem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>
                          <a:effectLst/>
                        </a:rPr>
                        <a:t>287 969 561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>
                          <a:effectLst/>
                        </a:rPr>
                        <a:t>232 478 455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>
                          <a:effectLst/>
                        </a:rPr>
                        <a:t>80,7%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extLst>
                  <a:ext uri="{0D108BD9-81ED-4DB2-BD59-A6C34878D82A}">
                    <a16:rowId xmlns:a16="http://schemas.microsoft.com/office/drawing/2014/main" val="215624193"/>
                  </a:ext>
                </a:extLst>
              </a:tr>
              <a:tr h="230323">
                <a:tc>
                  <a:txBody>
                    <a:bodyPr/>
                    <a:lstStyle/>
                    <a:p>
                      <a:r>
                        <a:rPr lang="pl-PL" sz="1200">
                          <a:effectLst/>
                        </a:rPr>
                        <a:t>z tego: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200">
                          <a:effectLst/>
                        </a:rPr>
                        <a:t> 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marR="288290" algn="r"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 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>
                          <a:effectLst/>
                        </a:rPr>
                        <a:t> 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extLst>
                  <a:ext uri="{0D108BD9-81ED-4DB2-BD59-A6C34878D82A}">
                    <a16:rowId xmlns:a16="http://schemas.microsoft.com/office/drawing/2014/main" val="3071079735"/>
                  </a:ext>
                </a:extLst>
              </a:tr>
              <a:tr h="230323">
                <a:tc>
                  <a:txBody>
                    <a:bodyPr/>
                    <a:lstStyle/>
                    <a:p>
                      <a:r>
                        <a:rPr lang="pl-PL" sz="1200">
                          <a:effectLst/>
                        </a:rPr>
                        <a:t>zadania własne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>
                          <a:effectLst/>
                        </a:rPr>
                        <a:t>287 969 561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>
                          <a:effectLst/>
                        </a:rPr>
                        <a:t>232 478 455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>
                          <a:effectLst/>
                        </a:rPr>
                        <a:t>80,7%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extLst>
                  <a:ext uri="{0D108BD9-81ED-4DB2-BD59-A6C34878D82A}">
                    <a16:rowId xmlns:a16="http://schemas.microsoft.com/office/drawing/2014/main" val="2289370269"/>
                  </a:ext>
                </a:extLst>
              </a:tr>
              <a:tr h="230323">
                <a:tc>
                  <a:txBody>
                    <a:bodyPr/>
                    <a:lstStyle/>
                    <a:p>
                      <a:r>
                        <a:rPr lang="pl-PL" sz="1200">
                          <a:effectLst/>
                        </a:rPr>
                        <a:t>w tym:  wydatki bieżące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>
                          <a:effectLst/>
                        </a:rPr>
                        <a:t>209 766 652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>
                          <a:effectLst/>
                        </a:rPr>
                        <a:t>166 652 207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>
                          <a:effectLst/>
                        </a:rPr>
                        <a:t>79,4%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extLst>
                  <a:ext uri="{0D108BD9-81ED-4DB2-BD59-A6C34878D82A}">
                    <a16:rowId xmlns:a16="http://schemas.microsoft.com/office/drawing/2014/main" val="2532946311"/>
                  </a:ext>
                </a:extLst>
              </a:tr>
              <a:tr h="364159">
                <a:tc>
                  <a:txBody>
                    <a:bodyPr/>
                    <a:lstStyle/>
                    <a:p>
                      <a:r>
                        <a:rPr lang="pl-PL" sz="1200">
                          <a:effectLst/>
                        </a:rPr>
                        <a:t>              wydatki majątkowe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>
                          <a:effectLst/>
                        </a:rPr>
                        <a:t>78 202 909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>
                          <a:effectLst/>
                        </a:rPr>
                        <a:t>65 826 248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effectLst/>
                        </a:rPr>
                        <a:t>84,2%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extLst>
                  <a:ext uri="{0D108BD9-81ED-4DB2-BD59-A6C34878D82A}">
                    <a16:rowId xmlns:a16="http://schemas.microsoft.com/office/drawing/2014/main" val="3852294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718169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0" y="6796631"/>
            <a:ext cx="7199313" cy="25552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4000" rtlCol="0" anchor="ctr"/>
          <a:lstStyle/>
          <a:p>
            <a:pPr algn="ctr"/>
            <a:r>
              <a:rPr lang="pl-PL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Wykonanie Budżetu Miasta Gdyni za rok 2023</a:t>
            </a:r>
          </a:p>
        </p:txBody>
      </p:sp>
      <p:sp>
        <p:nvSpPr>
          <p:cNvPr id="11" name="Prostokąt 10"/>
          <p:cNvSpPr/>
          <p:nvPr/>
        </p:nvSpPr>
        <p:spPr>
          <a:xfrm>
            <a:off x="-1" y="146489"/>
            <a:ext cx="7199313" cy="45267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4000" rtlCol="0" anchor="ctr"/>
          <a:lstStyle/>
          <a:p>
            <a:pPr algn="ctr"/>
            <a:r>
              <a:rPr lang="pl-PL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WYKONANIE BUDŻETU MIASTA GDYNI za rok 2023</a:t>
            </a:r>
          </a:p>
        </p:txBody>
      </p:sp>
      <p:sp>
        <p:nvSpPr>
          <p:cNvPr id="46" name="Owal 45"/>
          <p:cNvSpPr/>
          <p:nvPr/>
        </p:nvSpPr>
        <p:spPr>
          <a:xfrm>
            <a:off x="1585593" y="1114422"/>
            <a:ext cx="469233" cy="461504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pl-PL" sz="1100" b="1" dirty="0">
                <a:solidFill>
                  <a:schemeClr val="bg1">
                    <a:lumMod val="95000"/>
                  </a:schemeClr>
                </a:solidFill>
                <a:latin typeface="Arial Rounded MT Bold" panose="020F0704030504030204" pitchFamily="34" charset="0"/>
              </a:rPr>
              <a:t>PLN</a:t>
            </a:r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1B67A973-A5A9-4E5A-9393-EE13A2A37725}"/>
              </a:ext>
            </a:extLst>
          </p:cNvPr>
          <p:cNvSpPr txBox="1"/>
          <p:nvPr/>
        </p:nvSpPr>
        <p:spPr>
          <a:xfrm>
            <a:off x="323778" y="1258216"/>
            <a:ext cx="6407875" cy="5678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dirty="0">
                <a:latin typeface="Times New Roman" panose="02020603050405020304" pitchFamily="18" charset="0"/>
              </a:rPr>
              <a:t>Nadwyżka finansowa w systemie gospodarki odpadami komunalnymi: skumulowana nadwyżka uwzględniająca lata poprzednie – 37.808.767 zł.</a:t>
            </a:r>
          </a:p>
          <a:p>
            <a:pPr algn="just">
              <a:spcBef>
                <a:spcPts val="600"/>
              </a:spcBef>
            </a:pPr>
            <a:r>
              <a:rPr lang="pl-PL" dirty="0">
                <a:latin typeface="Times New Roman" panose="02020603050405020304" pitchFamily="18" charset="0"/>
              </a:rPr>
              <a:t>Środki z nadwyżki zostaną przeznaczone na:</a:t>
            </a:r>
          </a:p>
          <a:p>
            <a:pPr marL="342900" lvl="0" indent="-342900" algn="just">
              <a:buFont typeface="+mj-lt"/>
              <a:buAutoNum type="arabicParenR"/>
            </a:pPr>
            <a:r>
              <a:rPr lang="pl-PL" dirty="0">
                <a:latin typeface="Times New Roman" panose="02020603050405020304" pitchFamily="18" charset="0"/>
              </a:rPr>
              <a:t>pokrycie kosztów aneksów do umów z firmami wywozowymi w 2024 roku</a:t>
            </a:r>
          </a:p>
          <a:p>
            <a:pPr marL="342900" lvl="0" indent="-342900" algn="just">
              <a:buFont typeface="+mj-lt"/>
              <a:buAutoNum type="arabicParenR"/>
            </a:pPr>
            <a:r>
              <a:rPr lang="pl-PL" dirty="0">
                <a:latin typeface="Times New Roman" panose="02020603050405020304" pitchFamily="18" charset="0"/>
              </a:rPr>
              <a:t>pokrycie kosztów zobowiązań wynikających z rozliczeń „umów” z Wykonawcami w latach 2020-2023</a:t>
            </a:r>
          </a:p>
          <a:p>
            <a:pPr marL="342900" lvl="0" indent="-342900" algn="just">
              <a:buFont typeface="+mj-lt"/>
              <a:buAutoNum type="arabicParenR"/>
            </a:pPr>
            <a:r>
              <a:rPr lang="pl-PL" dirty="0">
                <a:latin typeface="Times New Roman" panose="02020603050405020304" pitchFamily="18" charset="0"/>
              </a:rPr>
              <a:t>pokrycie wyższych kosztów umów z firmami wywozowymi wynikających ze wzrostu – w stosunku do pierwotnie szacowanej – ilości odbieranych odpadów. </a:t>
            </a:r>
          </a:p>
          <a:p>
            <a:pPr marL="342900" lvl="0" indent="-342900" algn="just">
              <a:buFont typeface="+mj-lt"/>
              <a:buAutoNum type="arabicParenR"/>
            </a:pPr>
            <a:r>
              <a:rPr lang="pl-PL" dirty="0">
                <a:latin typeface="Times New Roman" panose="02020603050405020304" pitchFamily="18" charset="0"/>
              </a:rPr>
              <a:t>pokrycie kosztów klauzul waloryzacyjnych zawartych w umowach</a:t>
            </a:r>
          </a:p>
          <a:p>
            <a:pPr marL="342900" lvl="0" indent="-342900" algn="just">
              <a:buFont typeface="+mj-lt"/>
              <a:buAutoNum type="arabicParenR"/>
            </a:pPr>
            <a:r>
              <a:rPr lang="pl-PL" dirty="0">
                <a:latin typeface="Times New Roman" panose="02020603050405020304" pitchFamily="18" charset="0"/>
              </a:rPr>
              <a:t>pokrycie kosztów realizacji działań edukacyjnych w zakresie popularyzowania idei GOZ (gospodarki obiegu zamkniętego)</a:t>
            </a:r>
          </a:p>
          <a:p>
            <a:pPr marL="342900" lvl="0" indent="-342900" algn="just">
              <a:buFont typeface="+mj-lt"/>
              <a:buAutoNum type="arabicParenR"/>
            </a:pPr>
            <a:r>
              <a:rPr lang="pl-PL" dirty="0">
                <a:latin typeface="Times New Roman" panose="02020603050405020304" pitchFamily="18" charset="0"/>
              </a:rPr>
              <a:t>pokrycie kosztów projektowania i budowy Punktu Selektywnej Zbiórki Odpadów Komunalnych (PSZOK) z funkcjami edukacji odpadowej, środowiskowej i klimatycznej (salki edukacyjne/pracownie/warsztaty)</a:t>
            </a:r>
          </a:p>
          <a:p>
            <a:endParaRPr lang="pl-PL" sz="1600" dirty="0"/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8E25FCC9-7F77-C4C9-3697-A4865F45FCE8}"/>
              </a:ext>
            </a:extLst>
          </p:cNvPr>
          <p:cNvSpPr txBox="1"/>
          <p:nvPr/>
        </p:nvSpPr>
        <p:spPr>
          <a:xfrm>
            <a:off x="182243" y="856711"/>
            <a:ext cx="66909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Gospodarka komunalna i ochrona środowiska</a:t>
            </a:r>
            <a:endParaRPr lang="pl-PL" sz="2400" b="1" dirty="0"/>
          </a:p>
        </p:txBody>
      </p:sp>
    </p:spTree>
    <p:extLst>
      <p:ext uri="{BB962C8B-B14F-4D97-AF65-F5344CB8AC3E}">
        <p14:creationId xmlns:p14="http://schemas.microsoft.com/office/powerpoint/2010/main" val="296524570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0" y="6796631"/>
            <a:ext cx="7199313" cy="25552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4000" rtlCol="0" anchor="ctr"/>
          <a:lstStyle/>
          <a:p>
            <a:pPr algn="ctr"/>
            <a:r>
              <a:rPr lang="pl-PL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Wykonanie Budżetu Miasta Gdyni za rok 2023</a:t>
            </a:r>
          </a:p>
        </p:txBody>
      </p:sp>
      <p:sp>
        <p:nvSpPr>
          <p:cNvPr id="11" name="Prostokąt 10"/>
          <p:cNvSpPr/>
          <p:nvPr/>
        </p:nvSpPr>
        <p:spPr>
          <a:xfrm>
            <a:off x="-1" y="146489"/>
            <a:ext cx="7199313" cy="45267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4000" rtlCol="0" anchor="ctr"/>
          <a:lstStyle/>
          <a:p>
            <a:pPr algn="ctr"/>
            <a:r>
              <a:rPr lang="pl-PL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WYKONANIE BUDŻETU MIASTA GDYNI za rok 2023</a:t>
            </a:r>
          </a:p>
        </p:txBody>
      </p:sp>
      <p:sp>
        <p:nvSpPr>
          <p:cNvPr id="46" name="Owal 45"/>
          <p:cNvSpPr/>
          <p:nvPr/>
        </p:nvSpPr>
        <p:spPr>
          <a:xfrm>
            <a:off x="1585593" y="1114422"/>
            <a:ext cx="469233" cy="461504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pl-PL" sz="1100" b="1" dirty="0">
                <a:solidFill>
                  <a:schemeClr val="bg1">
                    <a:lumMod val="95000"/>
                  </a:schemeClr>
                </a:solidFill>
                <a:latin typeface="Arial Rounded MT Bold" panose="020F0704030504030204" pitchFamily="34" charset="0"/>
              </a:rPr>
              <a:t>PLN</a:t>
            </a:r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id="{DDBB9370-DB4E-4D60-A88D-8D6BD6515F9E}"/>
              </a:ext>
            </a:extLst>
          </p:cNvPr>
          <p:cNvSpPr txBox="1"/>
          <p:nvPr/>
        </p:nvSpPr>
        <p:spPr>
          <a:xfrm>
            <a:off x="173099" y="719474"/>
            <a:ext cx="66909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Gospodarka komunalna i ochrona środowiska</a:t>
            </a:r>
            <a:endParaRPr lang="pl-PL" sz="2400" b="1" dirty="0"/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1B67A973-A5A9-4E5A-9393-EE13A2A37725}"/>
              </a:ext>
            </a:extLst>
          </p:cNvPr>
          <p:cNvSpPr txBox="1"/>
          <p:nvPr/>
        </p:nvSpPr>
        <p:spPr>
          <a:xfrm>
            <a:off x="397929" y="1297239"/>
            <a:ext cx="669094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oczyszczanie miast i wsi 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wykonanie – </a:t>
            </a:r>
            <a:r>
              <a:rPr lang="pl-PL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18.823.058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l-PL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zł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tj. </a:t>
            </a:r>
            <a:r>
              <a:rPr lang="pl-PL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97,1%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planu: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oczyszczanie miasta zimowe – 7.875.558 zł (100%)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letnie i zimowe utrzymanie dróg – LIZUD – 4.984.930 zł (97,2%) </a:t>
            </a:r>
            <a:endParaRPr lang="pl-PL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oczyszczanie miasta letnie – 2.368.580 zł (100%) </a:t>
            </a:r>
          </a:p>
          <a:p>
            <a:r>
              <a:rPr lang="pl-PL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utrzymanie zieleni w miastach i gminach 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wykonanie – </a:t>
            </a:r>
            <a:r>
              <a:rPr lang="pl-PL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10.986.139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l-PL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zł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tj. </a:t>
            </a:r>
            <a:r>
              <a:rPr lang="pl-PL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62,1% 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planu: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utrzymanie terenów zieleni miejskiej – 4.660.102 zł (99,2%)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konserwację bieżącą zieleni miejskiej – 627.541 zł (95%)</a:t>
            </a:r>
            <a:endParaRPr lang="pl-PL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utrzymanie placów zabaw i terenów rekreacyjnych – 641.575 zł (99,2%). </a:t>
            </a:r>
          </a:p>
          <a:p>
            <a:endParaRPr lang="pl-PL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pl-PL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schroniska dla zwierząt 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wykonanie – </a:t>
            </a:r>
            <a:r>
              <a:rPr lang="pl-PL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2.422.000 zł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tj.</a:t>
            </a:r>
            <a:r>
              <a:rPr lang="pl-PL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100% 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planu</a:t>
            </a:r>
          </a:p>
          <a:p>
            <a:r>
              <a:rPr lang="pl-PL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oświetlenie ulic, placów i dr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óg – wykonanie – </a:t>
            </a:r>
            <a:r>
              <a:rPr lang="pl-PL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18.993.667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l-PL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zł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tj. </a:t>
            </a:r>
            <a:r>
              <a:rPr lang="pl-PL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92,0% 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planu, </a:t>
            </a:r>
            <a:endParaRPr lang="pl-PL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pl-PL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zakłady gospodarki komunalnej 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wykonanie – </a:t>
            </a:r>
            <a:r>
              <a:rPr lang="pl-PL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36.778.816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l-PL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zł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tj. </a:t>
            </a:r>
            <a:r>
              <a:rPr lang="pl-PL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94,9% 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planu, 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375809002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0" y="6796631"/>
            <a:ext cx="7199313" cy="25552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4000" rtlCol="0" anchor="ctr"/>
          <a:lstStyle/>
          <a:p>
            <a:pPr algn="ctr"/>
            <a:r>
              <a:rPr lang="pl-PL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Wykonanie Budżetu Miasta Gdyni za rok 2023</a:t>
            </a:r>
          </a:p>
        </p:txBody>
      </p:sp>
      <p:sp>
        <p:nvSpPr>
          <p:cNvPr id="11" name="Prostokąt 10"/>
          <p:cNvSpPr/>
          <p:nvPr/>
        </p:nvSpPr>
        <p:spPr>
          <a:xfrm>
            <a:off x="-1" y="146489"/>
            <a:ext cx="7199313" cy="45267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4000" rtlCol="0" anchor="ctr"/>
          <a:lstStyle/>
          <a:p>
            <a:pPr algn="ctr"/>
            <a:r>
              <a:rPr lang="pl-PL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WYKONANIE BUDŻETU MIASTA GDYNI za rok 2023</a:t>
            </a:r>
          </a:p>
        </p:txBody>
      </p:sp>
      <p:sp>
        <p:nvSpPr>
          <p:cNvPr id="46" name="Owal 45"/>
          <p:cNvSpPr/>
          <p:nvPr/>
        </p:nvSpPr>
        <p:spPr>
          <a:xfrm>
            <a:off x="1585593" y="1114422"/>
            <a:ext cx="469233" cy="461504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pl-PL" sz="1100" b="1" dirty="0">
                <a:solidFill>
                  <a:schemeClr val="bg1">
                    <a:lumMod val="95000"/>
                  </a:schemeClr>
                </a:solidFill>
                <a:latin typeface="Arial Rounded MT Bold" panose="020F0704030504030204" pitchFamily="34" charset="0"/>
              </a:rPr>
              <a:t>PLN</a:t>
            </a:r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id="{DDBB9370-DB4E-4D60-A88D-8D6BD6515F9E}"/>
              </a:ext>
            </a:extLst>
          </p:cNvPr>
          <p:cNvSpPr txBox="1"/>
          <p:nvPr/>
        </p:nvSpPr>
        <p:spPr>
          <a:xfrm>
            <a:off x="173099" y="719474"/>
            <a:ext cx="66909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Kultura i ochrona dziedzictwa narodowego</a:t>
            </a:r>
            <a:endParaRPr lang="pl-PL" sz="2400" b="1" dirty="0"/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1B67A973-A5A9-4E5A-9393-EE13A2A37725}"/>
              </a:ext>
            </a:extLst>
          </p:cNvPr>
          <p:cNvSpPr txBox="1"/>
          <p:nvPr/>
        </p:nvSpPr>
        <p:spPr>
          <a:xfrm>
            <a:off x="137333" y="3078327"/>
            <a:ext cx="672671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pozostałe zadania w zakresie kultury 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wykonanie – </a:t>
            </a:r>
            <a:r>
              <a:rPr lang="pl-PL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10.433.409 zł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tj. </a:t>
            </a:r>
            <a:r>
              <a:rPr lang="pl-PL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97%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planu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realizację zadań z Miejskiego Kalendarza Imprez – 8.447.362 zł, tj. 97,8%.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mecenat kulturalny – 492.116 zł, tj. 93,5% planu</a:t>
            </a:r>
            <a:endParaRPr lang="pl-PL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pl-PL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teatry dramatyczne i lalkowe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- wykonanie – </a:t>
            </a:r>
            <a:r>
              <a:rPr lang="pl-PL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8.427.904 zł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tj.</a:t>
            </a:r>
            <a:r>
              <a:rPr lang="pl-PL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99,8%, 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 tym wydatki inwestycyjne 52.940 zł, tj. 85,4% planu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Teatr Miejski na realizację zadań bieżących otrzymał z budżetu dotacje w kwocie 6.352.550</a:t>
            </a:r>
            <a:endParaRPr lang="pl-PL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dotację na bieżącą działalność dla Teatru Muzycznego im. Danuty Baduszkowej w Gdyni w wysokości 2.018.054 zł </a:t>
            </a:r>
          </a:p>
          <a:p>
            <a:endParaRPr lang="pl-PL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1031294D-F7E8-110A-E032-E29567F94A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1263277"/>
              </p:ext>
            </p:extLst>
          </p:nvPr>
        </p:nvGraphicFramePr>
        <p:xfrm>
          <a:off x="273590" y="1187203"/>
          <a:ext cx="6401529" cy="17815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85034">
                  <a:extLst>
                    <a:ext uri="{9D8B030D-6E8A-4147-A177-3AD203B41FA5}">
                      <a16:colId xmlns:a16="http://schemas.microsoft.com/office/drawing/2014/main" val="4262435656"/>
                    </a:ext>
                  </a:extLst>
                </a:gridCol>
                <a:gridCol w="1332563">
                  <a:extLst>
                    <a:ext uri="{9D8B030D-6E8A-4147-A177-3AD203B41FA5}">
                      <a16:colId xmlns:a16="http://schemas.microsoft.com/office/drawing/2014/main" val="3762932956"/>
                    </a:ext>
                  </a:extLst>
                </a:gridCol>
                <a:gridCol w="1409456">
                  <a:extLst>
                    <a:ext uri="{9D8B030D-6E8A-4147-A177-3AD203B41FA5}">
                      <a16:colId xmlns:a16="http://schemas.microsoft.com/office/drawing/2014/main" val="1517839924"/>
                    </a:ext>
                  </a:extLst>
                </a:gridCol>
                <a:gridCol w="1674476">
                  <a:extLst>
                    <a:ext uri="{9D8B030D-6E8A-4147-A177-3AD203B41FA5}">
                      <a16:colId xmlns:a16="http://schemas.microsoft.com/office/drawing/2014/main" val="2348712743"/>
                    </a:ext>
                  </a:extLst>
                </a:gridCol>
              </a:tblGrid>
              <a:tr h="473664">
                <a:tc>
                  <a:txBody>
                    <a:bodyPr/>
                    <a:lstStyle/>
                    <a:p>
                      <a:pPr algn="ctr"/>
                      <a:r>
                        <a:rPr lang="pl-PL" sz="1200">
                          <a:effectLst/>
                        </a:rPr>
                        <a:t> Wyszczególnienie 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>
                          <a:effectLst/>
                        </a:rPr>
                        <a:t>Plan 2023 r.           /w zł/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>
                          <a:effectLst/>
                        </a:rPr>
                        <a:t>Wykonanie 2023 r.   /w zł/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>
                          <a:effectLst/>
                        </a:rPr>
                        <a:t>Stopień wykonania planu /w %/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extLst>
                  <a:ext uri="{0D108BD9-81ED-4DB2-BD59-A6C34878D82A}">
                    <a16:rowId xmlns:a16="http://schemas.microsoft.com/office/drawing/2014/main" val="196536867"/>
                  </a:ext>
                </a:extLst>
              </a:tr>
              <a:tr h="261576">
                <a:tc>
                  <a:txBody>
                    <a:bodyPr/>
                    <a:lstStyle/>
                    <a:p>
                      <a:pPr algn="ctr"/>
                      <a:r>
                        <a:rPr lang="pl-PL" sz="1200">
                          <a:effectLst/>
                        </a:rPr>
                        <a:t>Ogółem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marR="288290" algn="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71 827 231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marR="288290" algn="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68 606 063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>
                          <a:effectLst/>
                        </a:rPr>
                        <a:t>95,5%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extLst>
                  <a:ext uri="{0D108BD9-81ED-4DB2-BD59-A6C34878D82A}">
                    <a16:rowId xmlns:a16="http://schemas.microsoft.com/office/drawing/2014/main" val="300852234"/>
                  </a:ext>
                </a:extLst>
              </a:tr>
              <a:tr h="261576">
                <a:tc>
                  <a:txBody>
                    <a:bodyPr/>
                    <a:lstStyle/>
                    <a:p>
                      <a:r>
                        <a:rPr lang="pl-PL" sz="1200">
                          <a:effectLst/>
                        </a:rPr>
                        <a:t> z tego: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200">
                          <a:effectLst/>
                        </a:rPr>
                        <a:t> 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r>
                        <a:rPr lang="pl-PL" sz="1200">
                          <a:effectLst/>
                        </a:rPr>
                        <a:t> 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>
                          <a:effectLst/>
                        </a:rPr>
                        <a:t> 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extLst>
                  <a:ext uri="{0D108BD9-81ED-4DB2-BD59-A6C34878D82A}">
                    <a16:rowId xmlns:a16="http://schemas.microsoft.com/office/drawing/2014/main" val="230104765"/>
                  </a:ext>
                </a:extLst>
              </a:tr>
              <a:tr h="261576">
                <a:tc>
                  <a:txBody>
                    <a:bodyPr/>
                    <a:lstStyle/>
                    <a:p>
                      <a:r>
                        <a:rPr lang="pl-PL" sz="1200">
                          <a:effectLst/>
                        </a:rPr>
                        <a:t>zadania własne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marR="288290" algn="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71 827 231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marR="288290" algn="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68 606 063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>
                          <a:effectLst/>
                        </a:rPr>
                        <a:t>95,5%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extLst>
                  <a:ext uri="{0D108BD9-81ED-4DB2-BD59-A6C34878D82A}">
                    <a16:rowId xmlns:a16="http://schemas.microsoft.com/office/drawing/2014/main" val="1580266436"/>
                  </a:ext>
                </a:extLst>
              </a:tr>
              <a:tr h="261576">
                <a:tc>
                  <a:txBody>
                    <a:bodyPr/>
                    <a:lstStyle/>
                    <a:p>
                      <a:r>
                        <a:rPr lang="pl-PL" sz="1200">
                          <a:effectLst/>
                        </a:rPr>
                        <a:t>w  tym:      wydatki bieżące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marR="288290" algn="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70 717 234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marR="288290" algn="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67 575 068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>
                          <a:effectLst/>
                        </a:rPr>
                        <a:t>95,6%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extLst>
                  <a:ext uri="{0D108BD9-81ED-4DB2-BD59-A6C34878D82A}">
                    <a16:rowId xmlns:a16="http://schemas.microsoft.com/office/drawing/2014/main" val="1660154936"/>
                  </a:ext>
                </a:extLst>
              </a:tr>
              <a:tr h="261576">
                <a:tc>
                  <a:txBody>
                    <a:bodyPr/>
                    <a:lstStyle/>
                    <a:p>
                      <a:r>
                        <a:rPr lang="pl-PL" sz="1200">
                          <a:effectLst/>
                        </a:rPr>
                        <a:t>                  wydatki majątkowe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marR="288290" algn="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      1 109 997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marR="288290" algn="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  1 030 995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effectLst/>
                        </a:rPr>
                        <a:t>92,9%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extLst>
                  <a:ext uri="{0D108BD9-81ED-4DB2-BD59-A6C34878D82A}">
                    <a16:rowId xmlns:a16="http://schemas.microsoft.com/office/drawing/2014/main" val="13635553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636009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0" y="6796631"/>
            <a:ext cx="7199313" cy="25552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4000" rtlCol="0" anchor="ctr"/>
          <a:lstStyle/>
          <a:p>
            <a:pPr algn="ctr"/>
            <a:r>
              <a:rPr lang="pl-PL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Wykonanie Budżetu Miasta Gdyni za rok 2023</a:t>
            </a:r>
          </a:p>
        </p:txBody>
      </p:sp>
      <p:sp>
        <p:nvSpPr>
          <p:cNvPr id="11" name="Prostokąt 10"/>
          <p:cNvSpPr/>
          <p:nvPr/>
        </p:nvSpPr>
        <p:spPr>
          <a:xfrm>
            <a:off x="-1" y="146489"/>
            <a:ext cx="7199313" cy="45267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4000" rtlCol="0" anchor="ctr"/>
          <a:lstStyle/>
          <a:p>
            <a:pPr algn="ctr"/>
            <a:r>
              <a:rPr lang="pl-PL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WYKONANIE BUDŻETU MIASTA GDYNI za rok 2023</a:t>
            </a:r>
          </a:p>
        </p:txBody>
      </p:sp>
      <p:sp>
        <p:nvSpPr>
          <p:cNvPr id="46" name="Owal 45"/>
          <p:cNvSpPr/>
          <p:nvPr/>
        </p:nvSpPr>
        <p:spPr>
          <a:xfrm>
            <a:off x="1585593" y="1114422"/>
            <a:ext cx="469233" cy="461504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pl-PL" sz="1100" b="1" dirty="0">
                <a:solidFill>
                  <a:schemeClr val="bg1">
                    <a:lumMod val="95000"/>
                  </a:schemeClr>
                </a:solidFill>
                <a:latin typeface="Arial Rounded MT Bold" panose="020F0704030504030204" pitchFamily="34" charset="0"/>
              </a:rPr>
              <a:t>PLN</a:t>
            </a:r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id="{DDBB9370-DB4E-4D60-A88D-8D6BD6515F9E}"/>
              </a:ext>
            </a:extLst>
          </p:cNvPr>
          <p:cNvSpPr txBox="1"/>
          <p:nvPr/>
        </p:nvSpPr>
        <p:spPr>
          <a:xfrm>
            <a:off x="173099" y="719474"/>
            <a:ext cx="66909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Kultura i ochrona dziedzictwa narodowego</a:t>
            </a:r>
            <a:endParaRPr lang="pl-PL" sz="2400" b="1" dirty="0"/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1B67A973-A5A9-4E5A-9393-EE13A2A37725}"/>
              </a:ext>
            </a:extLst>
          </p:cNvPr>
          <p:cNvSpPr txBox="1"/>
          <p:nvPr/>
        </p:nvSpPr>
        <p:spPr>
          <a:xfrm>
            <a:off x="406519" y="1401526"/>
            <a:ext cx="664824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domy i ośrodki kultury, świetlice i kluby 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wykonanie – </a:t>
            </a:r>
            <a:r>
              <a:rPr lang="pl-PL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13.059.253 zł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tj. </a:t>
            </a:r>
            <a:r>
              <a:rPr lang="pl-PL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86,8%</a:t>
            </a:r>
            <a:r>
              <a:rPr lang="pl-PL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planu</a:t>
            </a:r>
            <a:endParaRPr lang="pl-PL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Gdyńskiego Centrum Kultury otrzymało dotację podmiotową w wysokości 3.062.976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 zadania realizowane przez Laboratorium Innowacji Społecznych wydatkowano 9.918.792 zł (83,3%).</a:t>
            </a:r>
          </a:p>
          <a:p>
            <a:endParaRPr lang="pl-PL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pl-PL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pozostałe instytucje kultury 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wykonanie – </a:t>
            </a:r>
            <a:r>
              <a:rPr lang="pl-PL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9.747.226 zł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tj.</a:t>
            </a:r>
            <a:r>
              <a:rPr lang="pl-PL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98,9% 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planu</a:t>
            </a:r>
            <a:endParaRPr lang="pl-PL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przekazano dotację podmiotową dla Centrum Nauki EXPERYMENT w wysokości 4.864.401 zł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Gdyńskie Centrum Filmowe otrzymało dotację podmiotową w wysokości 4.568.984 zł</a:t>
            </a:r>
          </a:p>
          <a:p>
            <a:endParaRPr lang="pl-PL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pl-PL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bi</a:t>
            </a:r>
            <a:r>
              <a:rPr lang="pl-PL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blioteki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wykonanie – </a:t>
            </a:r>
            <a:r>
              <a:rPr lang="pl-PL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11.561.227 zł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tj. </a:t>
            </a:r>
            <a:r>
              <a:rPr lang="pl-PL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99,5% 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planu, </a:t>
            </a:r>
          </a:p>
          <a:p>
            <a:endParaRPr lang="pl-PL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pl-PL" sz="1800" dirty="0">
              <a:effectLst/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247922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0" y="6796631"/>
            <a:ext cx="7199313" cy="25552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4000" rtlCol="0" anchor="ctr"/>
          <a:lstStyle/>
          <a:p>
            <a:pPr algn="ctr"/>
            <a:r>
              <a:rPr lang="pl-PL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Wykonanie Budżetu Miasta Gdyni za rok 2023</a:t>
            </a:r>
          </a:p>
        </p:txBody>
      </p:sp>
      <p:sp>
        <p:nvSpPr>
          <p:cNvPr id="11" name="Prostokąt 10"/>
          <p:cNvSpPr/>
          <p:nvPr/>
        </p:nvSpPr>
        <p:spPr>
          <a:xfrm>
            <a:off x="-1" y="146489"/>
            <a:ext cx="7199313" cy="45267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4000" rtlCol="0" anchor="ctr"/>
          <a:lstStyle/>
          <a:p>
            <a:pPr algn="ctr"/>
            <a:r>
              <a:rPr lang="pl-PL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WYKONANIE BUDŻETU MIASTA GDYNI za rok 2023</a:t>
            </a:r>
          </a:p>
        </p:txBody>
      </p:sp>
      <p:sp>
        <p:nvSpPr>
          <p:cNvPr id="46" name="Owal 45"/>
          <p:cNvSpPr/>
          <p:nvPr/>
        </p:nvSpPr>
        <p:spPr>
          <a:xfrm>
            <a:off x="1585593" y="1114422"/>
            <a:ext cx="469233" cy="461504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pl-PL" sz="1100" b="1" dirty="0">
                <a:solidFill>
                  <a:schemeClr val="bg1">
                    <a:lumMod val="95000"/>
                  </a:schemeClr>
                </a:solidFill>
                <a:latin typeface="Arial Rounded MT Bold" panose="020F0704030504030204" pitchFamily="34" charset="0"/>
              </a:rPr>
              <a:t>PLN</a:t>
            </a:r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id="{DDBB9370-DB4E-4D60-A88D-8D6BD6515F9E}"/>
              </a:ext>
            </a:extLst>
          </p:cNvPr>
          <p:cNvSpPr txBox="1"/>
          <p:nvPr/>
        </p:nvSpPr>
        <p:spPr>
          <a:xfrm>
            <a:off x="173099" y="719474"/>
            <a:ext cx="66909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Kultura i ochrona dziedzictwa narodowego</a:t>
            </a:r>
            <a:endParaRPr lang="pl-PL" sz="2400" b="1" dirty="0"/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27916C72-F9B5-4E21-B796-A7EA6AC1738E}"/>
              </a:ext>
            </a:extLst>
          </p:cNvPr>
          <p:cNvSpPr txBox="1"/>
          <p:nvPr/>
        </p:nvSpPr>
        <p:spPr>
          <a:xfrm>
            <a:off x="415636" y="1509209"/>
            <a:ext cx="6448409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muzea 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wykonanie – </a:t>
            </a:r>
            <a:r>
              <a:rPr lang="pl-PL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13.238.201 zł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tj. </a:t>
            </a:r>
            <a:r>
              <a:rPr lang="pl-PL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99,7%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planu,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Muzeum Emigracji w Gdyni przekazano dotację podmiotową w wysokości 7.458.478 zł </a:t>
            </a:r>
            <a:endParaRPr lang="pl-PL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Muzeum Miasta Gdyni otrzymało dotację podmiotową w wysokości 5.328.346 zł</a:t>
            </a:r>
          </a:p>
          <a:p>
            <a:endParaRPr lang="pl-PL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pl-PL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ochrona i konserwacja zabytków 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wykonanie – </a:t>
            </a:r>
            <a:r>
              <a:rPr lang="pl-PL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1.535.956 zł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tj. </a:t>
            </a:r>
            <a:r>
              <a:rPr lang="pl-PL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88,7%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planu, </a:t>
            </a:r>
          </a:p>
          <a:p>
            <a:endParaRPr lang="pl-PL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pl-PL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377900943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0" y="6796631"/>
            <a:ext cx="7199313" cy="25552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4000" rtlCol="0" anchor="ctr"/>
          <a:lstStyle/>
          <a:p>
            <a:pPr algn="ctr"/>
            <a:r>
              <a:rPr lang="pl-PL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Wykonanie Budżetu Miasta Gdyni za rok 2023</a:t>
            </a:r>
          </a:p>
        </p:txBody>
      </p:sp>
      <p:sp>
        <p:nvSpPr>
          <p:cNvPr id="11" name="Prostokąt 10"/>
          <p:cNvSpPr/>
          <p:nvPr/>
        </p:nvSpPr>
        <p:spPr>
          <a:xfrm>
            <a:off x="-1" y="146489"/>
            <a:ext cx="7199313" cy="45267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4000" rtlCol="0" anchor="ctr"/>
          <a:lstStyle/>
          <a:p>
            <a:pPr algn="ctr"/>
            <a:r>
              <a:rPr lang="pl-PL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WYKONANIE BUDŻETU MIASTA GDYNI za rok 2023</a:t>
            </a:r>
          </a:p>
        </p:txBody>
      </p:sp>
      <p:sp>
        <p:nvSpPr>
          <p:cNvPr id="46" name="Owal 45"/>
          <p:cNvSpPr/>
          <p:nvPr/>
        </p:nvSpPr>
        <p:spPr>
          <a:xfrm>
            <a:off x="1585593" y="1114422"/>
            <a:ext cx="469233" cy="461504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pl-PL" sz="1100" b="1" dirty="0">
                <a:solidFill>
                  <a:schemeClr val="bg1">
                    <a:lumMod val="95000"/>
                  </a:schemeClr>
                </a:solidFill>
                <a:latin typeface="Arial Rounded MT Bold" panose="020F0704030504030204" pitchFamily="34" charset="0"/>
              </a:rPr>
              <a:t>PLN</a:t>
            </a:r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id="{DDBB9370-DB4E-4D60-A88D-8D6BD6515F9E}"/>
              </a:ext>
            </a:extLst>
          </p:cNvPr>
          <p:cNvSpPr txBox="1"/>
          <p:nvPr/>
        </p:nvSpPr>
        <p:spPr>
          <a:xfrm>
            <a:off x="173099" y="719474"/>
            <a:ext cx="66909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Kultura fizyczna i sport</a:t>
            </a:r>
            <a:endParaRPr lang="pl-PL" sz="2400" b="1" dirty="0"/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1B67A973-A5A9-4E5A-9393-EE13A2A37725}"/>
              </a:ext>
            </a:extLst>
          </p:cNvPr>
          <p:cNvSpPr txBox="1"/>
          <p:nvPr/>
        </p:nvSpPr>
        <p:spPr>
          <a:xfrm>
            <a:off x="245844" y="3149935"/>
            <a:ext cx="670762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obie</a:t>
            </a:r>
            <a:r>
              <a:rPr lang="pl-PL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kty sportowe </a:t>
            </a:r>
            <a:r>
              <a:rPr lang="pl-PL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wykonanie – </a:t>
            </a:r>
            <a:r>
              <a:rPr lang="pl-PL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33.374.131 zł</a:t>
            </a:r>
            <a:r>
              <a:rPr lang="pl-PL" sz="18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tj.</a:t>
            </a:r>
            <a:r>
              <a:rPr lang="pl-PL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68,9% </a:t>
            </a:r>
            <a:r>
              <a:rPr lang="pl-PL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planu, w tym wydatki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l-PL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inwestycyjne </a:t>
            </a:r>
            <a:r>
              <a:rPr lang="pl-PL" sz="18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23.810.397 zł, tj. 61,8% </a:t>
            </a:r>
            <a:r>
              <a:rPr lang="pl-PL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planu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Utrzymanie obiektów sportowo – rekreacyjnych – 8.752.363 zł (96,3%)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Utrzymanie obiektów sportowych w dzielnicach – 518.686 zł (92,6%). </a:t>
            </a:r>
          </a:p>
          <a:p>
            <a:r>
              <a:rPr lang="pl-PL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instytucje kultury fizycznej </a:t>
            </a:r>
            <a:r>
              <a:rPr lang="pl-PL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– wykonanie – </a:t>
            </a:r>
            <a:r>
              <a:rPr lang="pl-PL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13.626.023 zł, </a:t>
            </a:r>
            <a:r>
              <a:rPr lang="pl-PL" sz="18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tj. </a:t>
            </a:r>
            <a:r>
              <a:rPr lang="pl-PL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97,7%</a:t>
            </a:r>
            <a:r>
              <a:rPr lang="pl-PL" sz="18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planu </a:t>
            </a:r>
            <a:r>
              <a:rPr lang="pl-PL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(GCS)</a:t>
            </a:r>
          </a:p>
          <a:p>
            <a:r>
              <a:rPr lang="pl-PL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zadania w zakresie kultury fizycznej i sportu</a:t>
            </a:r>
            <a:r>
              <a:rPr lang="pl-PL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wykonanie – </a:t>
            </a:r>
            <a:r>
              <a:rPr lang="pl-PL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6.697.195 zł</a:t>
            </a:r>
            <a:r>
              <a:rPr lang="pl-PL" sz="18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pl-PL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l-PL" sz="18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tj.</a:t>
            </a:r>
            <a:r>
              <a:rPr lang="pl-PL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91,3% </a:t>
            </a:r>
            <a:r>
              <a:rPr lang="pl-PL" sz="18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planu.</a:t>
            </a:r>
            <a:endParaRPr lang="pl-PL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Szkolenia sportowe dzieci i młodzieży – 2.297.200 zł (99,9%).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Organizację kąpielisk morskich – 1.934.517 zł (99%).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Organizację imprez sportowych – 1.289.131 zł (987%). </a:t>
            </a:r>
            <a:endParaRPr lang="pl-PL" sz="1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2031AAF0-3A05-2BBE-BB29-53B986373C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3444190"/>
              </p:ext>
            </p:extLst>
          </p:nvPr>
        </p:nvGraphicFramePr>
        <p:xfrm>
          <a:off x="335268" y="1166206"/>
          <a:ext cx="6220980" cy="17324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28199">
                  <a:extLst>
                    <a:ext uri="{9D8B030D-6E8A-4147-A177-3AD203B41FA5}">
                      <a16:colId xmlns:a16="http://schemas.microsoft.com/office/drawing/2014/main" val="2956969852"/>
                    </a:ext>
                  </a:extLst>
                </a:gridCol>
                <a:gridCol w="1051812">
                  <a:extLst>
                    <a:ext uri="{9D8B030D-6E8A-4147-A177-3AD203B41FA5}">
                      <a16:colId xmlns:a16="http://schemas.microsoft.com/office/drawing/2014/main" val="3128222670"/>
                    </a:ext>
                  </a:extLst>
                </a:gridCol>
                <a:gridCol w="1208947">
                  <a:extLst>
                    <a:ext uri="{9D8B030D-6E8A-4147-A177-3AD203B41FA5}">
                      <a16:colId xmlns:a16="http://schemas.microsoft.com/office/drawing/2014/main" val="2577285849"/>
                    </a:ext>
                  </a:extLst>
                </a:gridCol>
                <a:gridCol w="1732022">
                  <a:extLst>
                    <a:ext uri="{9D8B030D-6E8A-4147-A177-3AD203B41FA5}">
                      <a16:colId xmlns:a16="http://schemas.microsoft.com/office/drawing/2014/main" val="4294749946"/>
                    </a:ext>
                  </a:extLst>
                </a:gridCol>
              </a:tblGrid>
              <a:tr h="460610">
                <a:tc>
                  <a:txBody>
                    <a:bodyPr/>
                    <a:lstStyle/>
                    <a:p>
                      <a:pPr algn="ctr"/>
                      <a:r>
                        <a:rPr lang="pl-PL" sz="1200">
                          <a:effectLst/>
                        </a:rPr>
                        <a:t> Wyszczególnienie 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>
                          <a:effectLst/>
                        </a:rPr>
                        <a:t>Plan 2023 r.         /w zł/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>
                          <a:effectLst/>
                        </a:rPr>
                        <a:t>Wykonanie 2023 r.   /w zł/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>
                          <a:effectLst/>
                        </a:rPr>
                        <a:t>Stopień wykonania planu   /w %/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extLst>
                  <a:ext uri="{0D108BD9-81ED-4DB2-BD59-A6C34878D82A}">
                    <a16:rowId xmlns:a16="http://schemas.microsoft.com/office/drawing/2014/main" val="2282195427"/>
                  </a:ext>
                </a:extLst>
              </a:tr>
              <a:tr h="254366">
                <a:tc>
                  <a:txBody>
                    <a:bodyPr/>
                    <a:lstStyle/>
                    <a:p>
                      <a:pPr algn="ctr"/>
                      <a:r>
                        <a:rPr lang="pl-PL" sz="1200">
                          <a:effectLst/>
                        </a:rPr>
                        <a:t>Ogółem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200">
                          <a:effectLst/>
                        </a:rPr>
                        <a:t>70 466 713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200">
                          <a:effectLst/>
                        </a:rPr>
                        <a:t>54 377 271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>
                          <a:effectLst/>
                        </a:rPr>
                        <a:t>77,2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extLst>
                  <a:ext uri="{0D108BD9-81ED-4DB2-BD59-A6C34878D82A}">
                    <a16:rowId xmlns:a16="http://schemas.microsoft.com/office/drawing/2014/main" val="3215076978"/>
                  </a:ext>
                </a:extLst>
              </a:tr>
              <a:tr h="254366">
                <a:tc>
                  <a:txBody>
                    <a:bodyPr/>
                    <a:lstStyle/>
                    <a:p>
                      <a:r>
                        <a:rPr lang="pl-PL" sz="1200">
                          <a:effectLst/>
                        </a:rPr>
                        <a:t> z tego: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200">
                          <a:effectLst/>
                        </a:rPr>
                        <a:t> 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r>
                        <a:rPr lang="pl-PL" sz="1200">
                          <a:effectLst/>
                        </a:rPr>
                        <a:t> 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>
                          <a:effectLst/>
                        </a:rPr>
                        <a:t> 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extLst>
                  <a:ext uri="{0D108BD9-81ED-4DB2-BD59-A6C34878D82A}">
                    <a16:rowId xmlns:a16="http://schemas.microsoft.com/office/drawing/2014/main" val="4141195072"/>
                  </a:ext>
                </a:extLst>
              </a:tr>
              <a:tr h="254366">
                <a:tc>
                  <a:txBody>
                    <a:bodyPr/>
                    <a:lstStyle/>
                    <a:p>
                      <a:r>
                        <a:rPr lang="pl-PL" sz="1200">
                          <a:effectLst/>
                        </a:rPr>
                        <a:t>zadania własne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200">
                          <a:effectLst/>
                        </a:rPr>
                        <a:t>70 466 713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200">
                          <a:effectLst/>
                        </a:rPr>
                        <a:t>54 377 271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>
                          <a:effectLst/>
                        </a:rPr>
                        <a:t>77,2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extLst>
                  <a:ext uri="{0D108BD9-81ED-4DB2-BD59-A6C34878D82A}">
                    <a16:rowId xmlns:a16="http://schemas.microsoft.com/office/drawing/2014/main" val="3953901524"/>
                  </a:ext>
                </a:extLst>
              </a:tr>
              <a:tr h="254366">
                <a:tc>
                  <a:txBody>
                    <a:bodyPr/>
                    <a:lstStyle/>
                    <a:p>
                      <a:r>
                        <a:rPr lang="pl-PL" sz="1200">
                          <a:effectLst/>
                        </a:rPr>
                        <a:t>w  tym:      wydatki bieżące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200">
                          <a:effectLst/>
                        </a:rPr>
                        <a:t>31 800 072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200">
                          <a:effectLst/>
                        </a:rPr>
                        <a:t>30 418 839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>
                          <a:effectLst/>
                        </a:rPr>
                        <a:t>95,7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extLst>
                  <a:ext uri="{0D108BD9-81ED-4DB2-BD59-A6C34878D82A}">
                    <a16:rowId xmlns:a16="http://schemas.microsoft.com/office/drawing/2014/main" val="1683678590"/>
                  </a:ext>
                </a:extLst>
              </a:tr>
              <a:tr h="254366">
                <a:tc>
                  <a:txBody>
                    <a:bodyPr/>
                    <a:lstStyle/>
                    <a:p>
                      <a:r>
                        <a:rPr lang="pl-PL" sz="1200">
                          <a:effectLst/>
                        </a:rPr>
                        <a:t>                  wydatki majątkowe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200">
                          <a:effectLst/>
                        </a:rPr>
                        <a:t>38 666 641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200">
                          <a:effectLst/>
                        </a:rPr>
                        <a:t>23 958 432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effectLst/>
                        </a:rPr>
                        <a:t>62,0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extLst>
                  <a:ext uri="{0D108BD9-81ED-4DB2-BD59-A6C34878D82A}">
                    <a16:rowId xmlns:a16="http://schemas.microsoft.com/office/drawing/2014/main" val="153883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338912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0" y="6796631"/>
            <a:ext cx="7199313" cy="25552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4000" rtlCol="0" anchor="ctr"/>
          <a:lstStyle/>
          <a:p>
            <a:pPr algn="ctr"/>
            <a:r>
              <a:rPr lang="pl-PL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Wykonanie Budżetu Miasta Gdyni za rok 2022</a:t>
            </a:r>
          </a:p>
        </p:txBody>
      </p:sp>
      <p:sp>
        <p:nvSpPr>
          <p:cNvPr id="11" name="Prostokąt 10"/>
          <p:cNvSpPr/>
          <p:nvPr/>
        </p:nvSpPr>
        <p:spPr>
          <a:xfrm>
            <a:off x="-1" y="146489"/>
            <a:ext cx="7199313" cy="45267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4000" rtlCol="0" anchor="ctr"/>
          <a:lstStyle/>
          <a:p>
            <a:pPr algn="ctr"/>
            <a:r>
              <a:rPr lang="pl-PL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WYKONANIE BUDŻETU MIASTA GDYNI za rok 2023</a:t>
            </a:r>
          </a:p>
        </p:txBody>
      </p:sp>
      <p:sp>
        <p:nvSpPr>
          <p:cNvPr id="46" name="Owal 45"/>
          <p:cNvSpPr/>
          <p:nvPr/>
        </p:nvSpPr>
        <p:spPr>
          <a:xfrm>
            <a:off x="1585593" y="1114422"/>
            <a:ext cx="469233" cy="461504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pl-PL" sz="1100" b="1" dirty="0">
                <a:solidFill>
                  <a:schemeClr val="bg1">
                    <a:lumMod val="95000"/>
                  </a:schemeClr>
                </a:solidFill>
                <a:latin typeface="Arial Rounded MT Bold" panose="020F0704030504030204" pitchFamily="34" charset="0"/>
              </a:rPr>
              <a:t>PLN</a:t>
            </a:r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id="{DDBB9370-DB4E-4D60-A88D-8D6BD6515F9E}"/>
              </a:ext>
            </a:extLst>
          </p:cNvPr>
          <p:cNvSpPr txBox="1"/>
          <p:nvPr/>
        </p:nvSpPr>
        <p:spPr>
          <a:xfrm>
            <a:off x="1474534" y="960586"/>
            <a:ext cx="45569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b="1" dirty="0"/>
              <a:t>WYDATKI MAJĄTKOWE</a:t>
            </a:r>
          </a:p>
        </p:txBody>
      </p:sp>
      <p:sp>
        <p:nvSpPr>
          <p:cNvPr id="35" name="pole tekstowe 34">
            <a:extLst>
              <a:ext uri="{FF2B5EF4-FFF2-40B4-BE49-F238E27FC236}">
                <a16:creationId xmlns:a16="http://schemas.microsoft.com/office/drawing/2014/main" id="{CDAE1DB6-60CB-4180-9CF1-BC1648E27963}"/>
              </a:ext>
            </a:extLst>
          </p:cNvPr>
          <p:cNvSpPr txBox="1"/>
          <p:nvPr/>
        </p:nvSpPr>
        <p:spPr>
          <a:xfrm>
            <a:off x="849456" y="2099570"/>
            <a:ext cx="5500397" cy="30931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 2023 roku wydatki majątkowe zaplanowano na kwotę 422.882.507 zł, z czego wydatkowano </a:t>
            </a:r>
            <a:r>
              <a:rPr lang="pl-PL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315.567.464 zł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pl-PL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tj. </a:t>
            </a:r>
            <a:r>
              <a:rPr lang="pl-PL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74,6%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Wydatki majątkowe finansowane były z dochodów własnych Miasta oraz źródeł zewnętrznych. </a:t>
            </a:r>
          </a:p>
          <a:p>
            <a:pPr algn="just">
              <a:spcAft>
                <a:spcPts val="600"/>
              </a:spcAft>
            </a:pP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Ze środków własnych sfinansowano zadania inwestycyjne na kwotę </a:t>
            </a:r>
            <a:r>
              <a:rPr lang="pl-PL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235.505.153 zł 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(74,6%), natomiast ze źródeł zewnętrznych - na kwotę </a:t>
            </a:r>
            <a:r>
              <a:rPr lang="pl-PL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80.062.311 zł 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(25,4%).</a:t>
            </a:r>
          </a:p>
          <a:p>
            <a:pPr algn="just"/>
            <a:endParaRPr lang="pl-PL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42543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0" y="6796631"/>
            <a:ext cx="7199313" cy="25552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4000" rtlCol="0" anchor="ctr"/>
          <a:lstStyle/>
          <a:p>
            <a:pPr algn="ctr"/>
            <a:r>
              <a:rPr lang="pl-PL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Wykonanie Budżetu Miasta Gdyni za rok 2023</a:t>
            </a:r>
          </a:p>
        </p:txBody>
      </p:sp>
      <p:sp>
        <p:nvSpPr>
          <p:cNvPr id="11" name="Prostokąt 10"/>
          <p:cNvSpPr/>
          <p:nvPr/>
        </p:nvSpPr>
        <p:spPr>
          <a:xfrm>
            <a:off x="-1" y="86104"/>
            <a:ext cx="7199313" cy="45267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4000" rtlCol="0" anchor="ctr"/>
          <a:lstStyle/>
          <a:p>
            <a:pPr algn="ctr"/>
            <a:r>
              <a:rPr lang="pl-PL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WYKONANIE BUDŻETU MIASTA GDYNI za rok 2023</a:t>
            </a:r>
          </a:p>
        </p:txBody>
      </p:sp>
      <p:sp>
        <p:nvSpPr>
          <p:cNvPr id="46" name="Owal 45"/>
          <p:cNvSpPr/>
          <p:nvPr/>
        </p:nvSpPr>
        <p:spPr>
          <a:xfrm>
            <a:off x="1585593" y="1114422"/>
            <a:ext cx="469233" cy="461504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pl-PL" sz="1100" b="1" dirty="0">
                <a:solidFill>
                  <a:schemeClr val="bg1">
                    <a:lumMod val="95000"/>
                  </a:schemeClr>
                </a:solidFill>
                <a:latin typeface="Arial Rounded MT Bold" panose="020F0704030504030204" pitchFamily="34" charset="0"/>
              </a:rPr>
              <a:t>PLN</a:t>
            </a:r>
          </a:p>
        </p:txBody>
      </p:sp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0B062AF6-99BA-FDF6-08E2-0AE060F7D5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7105470"/>
              </p:ext>
            </p:extLst>
          </p:nvPr>
        </p:nvGraphicFramePr>
        <p:xfrm>
          <a:off x="84561" y="947622"/>
          <a:ext cx="7030188" cy="54988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5437">
                  <a:extLst>
                    <a:ext uri="{9D8B030D-6E8A-4147-A177-3AD203B41FA5}">
                      <a16:colId xmlns:a16="http://schemas.microsoft.com/office/drawing/2014/main" val="2222084282"/>
                    </a:ext>
                  </a:extLst>
                </a:gridCol>
                <a:gridCol w="2663102">
                  <a:extLst>
                    <a:ext uri="{9D8B030D-6E8A-4147-A177-3AD203B41FA5}">
                      <a16:colId xmlns:a16="http://schemas.microsoft.com/office/drawing/2014/main" val="3446030455"/>
                    </a:ext>
                  </a:extLst>
                </a:gridCol>
                <a:gridCol w="1133856">
                  <a:extLst>
                    <a:ext uri="{9D8B030D-6E8A-4147-A177-3AD203B41FA5}">
                      <a16:colId xmlns:a16="http://schemas.microsoft.com/office/drawing/2014/main" val="3095553129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1971771415"/>
                    </a:ext>
                  </a:extLst>
                </a:gridCol>
                <a:gridCol w="941832">
                  <a:extLst>
                    <a:ext uri="{9D8B030D-6E8A-4147-A177-3AD203B41FA5}">
                      <a16:colId xmlns:a16="http://schemas.microsoft.com/office/drawing/2014/main" val="2534283533"/>
                    </a:ext>
                  </a:extLst>
                </a:gridCol>
                <a:gridCol w="822961">
                  <a:extLst>
                    <a:ext uri="{9D8B030D-6E8A-4147-A177-3AD203B41FA5}">
                      <a16:colId xmlns:a16="http://schemas.microsoft.com/office/drawing/2014/main" val="1202606326"/>
                    </a:ext>
                  </a:extLst>
                </a:gridCol>
              </a:tblGrid>
              <a:tr h="648938">
                <a:tc gridSpan="2"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effectLst/>
                        </a:rPr>
                        <a:t>Treść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effectLst/>
                        </a:rPr>
                        <a:t>Plan 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>
                          <a:effectLst/>
                        </a:rPr>
                        <a:t>Wykonanie 2023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effectLst/>
                        </a:rPr>
                        <a:t>Stopień wykonania planu (%)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>
                          <a:effectLst/>
                        </a:rPr>
                        <a:t>Udział w strukturze ( %)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extLst>
                  <a:ext uri="{0D108BD9-81ED-4DB2-BD59-A6C34878D82A}">
                    <a16:rowId xmlns:a16="http://schemas.microsoft.com/office/drawing/2014/main" val="1280181668"/>
                  </a:ext>
                </a:extLst>
              </a:tr>
              <a:tr h="250726">
                <a:tc>
                  <a:txBody>
                    <a:bodyPr/>
                    <a:lstStyle/>
                    <a:p>
                      <a:pPr algn="ctr"/>
                      <a:r>
                        <a:rPr lang="pl-PL" sz="1200">
                          <a:effectLst/>
                        </a:rPr>
                        <a:t>I.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r>
                        <a:rPr lang="pl-PL" sz="1200" b="1" dirty="0">
                          <a:effectLst/>
                        </a:rPr>
                        <a:t>Dochody własne, w tym:</a:t>
                      </a:r>
                      <a:endParaRPr lang="pl-PL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200" b="1" dirty="0">
                          <a:effectLst/>
                        </a:rPr>
                        <a:t>1 243 238 798</a:t>
                      </a:r>
                      <a:endParaRPr lang="pl-PL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200" b="1" dirty="0">
                          <a:effectLst/>
                        </a:rPr>
                        <a:t>1 233 293 068</a:t>
                      </a:r>
                      <a:endParaRPr lang="pl-PL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200" b="1" dirty="0">
                          <a:effectLst/>
                        </a:rPr>
                        <a:t>99,2%</a:t>
                      </a:r>
                      <a:endParaRPr lang="pl-PL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200" b="1" dirty="0">
                          <a:effectLst/>
                        </a:rPr>
                        <a:t>67,5%</a:t>
                      </a:r>
                      <a:endParaRPr lang="pl-PL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extLst>
                  <a:ext uri="{0D108BD9-81ED-4DB2-BD59-A6C34878D82A}">
                    <a16:rowId xmlns:a16="http://schemas.microsoft.com/office/drawing/2014/main" val="1183880849"/>
                  </a:ext>
                </a:extLst>
              </a:tr>
              <a:tr h="449832">
                <a:tc>
                  <a:txBody>
                    <a:bodyPr/>
                    <a:lstStyle/>
                    <a:p>
                      <a:pPr algn="ctr"/>
                      <a:r>
                        <a:rPr lang="pl-PL" sz="1200">
                          <a:effectLst/>
                        </a:rPr>
                        <a:t>1.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marL="84455"/>
                      <a:r>
                        <a:rPr lang="pl-PL" sz="1200">
                          <a:effectLst/>
                        </a:rPr>
                        <a:t>dochody z podatków i opłat lokalnych pobierane przez miasto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200">
                          <a:effectLst/>
                        </a:rPr>
                        <a:t>343 168 950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200">
                          <a:effectLst/>
                        </a:rPr>
                        <a:t>345 744 112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200">
                          <a:effectLst/>
                        </a:rPr>
                        <a:t>100,8%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200">
                          <a:effectLst/>
                        </a:rPr>
                        <a:t>18,9%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extLst>
                  <a:ext uri="{0D108BD9-81ED-4DB2-BD59-A6C34878D82A}">
                    <a16:rowId xmlns:a16="http://schemas.microsoft.com/office/drawing/2014/main" val="4225561242"/>
                  </a:ext>
                </a:extLst>
              </a:tr>
              <a:tr h="250726">
                <a:tc>
                  <a:txBody>
                    <a:bodyPr/>
                    <a:lstStyle/>
                    <a:p>
                      <a:pPr algn="ctr"/>
                      <a:r>
                        <a:rPr lang="pl-PL" sz="1200">
                          <a:effectLst/>
                        </a:rPr>
                        <a:t>2.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marL="84455"/>
                      <a:r>
                        <a:rPr lang="pl-PL" sz="1200">
                          <a:effectLst/>
                        </a:rPr>
                        <a:t> dochody z podatków i opłat pobieranych przez US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200" dirty="0">
                          <a:effectLst/>
                        </a:rPr>
                        <a:t>54 200 000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200">
                          <a:effectLst/>
                        </a:rPr>
                        <a:t>46 662 729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200">
                          <a:effectLst/>
                        </a:rPr>
                        <a:t>86,1%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200">
                          <a:effectLst/>
                        </a:rPr>
                        <a:t>2,6%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extLst>
                  <a:ext uri="{0D108BD9-81ED-4DB2-BD59-A6C34878D82A}">
                    <a16:rowId xmlns:a16="http://schemas.microsoft.com/office/drawing/2014/main" val="1115977746"/>
                  </a:ext>
                </a:extLst>
              </a:tr>
              <a:tr h="250726">
                <a:tc>
                  <a:txBody>
                    <a:bodyPr/>
                    <a:lstStyle/>
                    <a:p>
                      <a:pPr algn="ctr"/>
                      <a:r>
                        <a:rPr lang="pl-PL" sz="1200">
                          <a:effectLst/>
                        </a:rPr>
                        <a:t>3.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marL="84455"/>
                      <a:r>
                        <a:rPr lang="pl-PL" sz="1200">
                          <a:effectLst/>
                        </a:rPr>
                        <a:t> dochody z majątku 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200">
                          <a:effectLst/>
                        </a:rPr>
                        <a:t>73 418 475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200">
                          <a:effectLst/>
                        </a:rPr>
                        <a:t>75 964 920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200">
                          <a:effectLst/>
                        </a:rPr>
                        <a:t>103,5%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200">
                          <a:effectLst/>
                        </a:rPr>
                        <a:t>4,2%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extLst>
                  <a:ext uri="{0D108BD9-81ED-4DB2-BD59-A6C34878D82A}">
                    <a16:rowId xmlns:a16="http://schemas.microsoft.com/office/drawing/2014/main" val="3515052120"/>
                  </a:ext>
                </a:extLst>
              </a:tr>
              <a:tr h="250726">
                <a:tc>
                  <a:txBody>
                    <a:bodyPr/>
                    <a:lstStyle/>
                    <a:p>
                      <a:pPr algn="ctr"/>
                      <a:r>
                        <a:rPr lang="pl-PL" sz="1200">
                          <a:effectLst/>
                        </a:rPr>
                        <a:t>4.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marL="84455"/>
                      <a:r>
                        <a:rPr lang="pl-PL" sz="1200">
                          <a:effectLst/>
                        </a:rPr>
                        <a:t> inne dochody własne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200">
                          <a:effectLst/>
                        </a:rPr>
                        <a:t>161 755 432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200">
                          <a:effectLst/>
                        </a:rPr>
                        <a:t>160 332 261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200">
                          <a:effectLst/>
                        </a:rPr>
                        <a:t>99,1%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200">
                          <a:effectLst/>
                        </a:rPr>
                        <a:t>8,8%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extLst>
                  <a:ext uri="{0D108BD9-81ED-4DB2-BD59-A6C34878D82A}">
                    <a16:rowId xmlns:a16="http://schemas.microsoft.com/office/drawing/2014/main" val="407617823"/>
                  </a:ext>
                </a:extLst>
              </a:tr>
              <a:tr h="449832">
                <a:tc>
                  <a:txBody>
                    <a:bodyPr/>
                    <a:lstStyle/>
                    <a:p>
                      <a:pPr algn="ctr"/>
                      <a:r>
                        <a:rPr lang="pl-PL" sz="1200">
                          <a:effectLst/>
                        </a:rPr>
                        <a:t>5.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marL="84455"/>
                      <a:r>
                        <a:rPr lang="pl-PL" sz="1200">
                          <a:effectLst/>
                        </a:rPr>
                        <a:t>dotacje i inne środki od jednostek samorządu terytorialnego 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200" dirty="0">
                          <a:effectLst/>
                        </a:rPr>
                        <a:t>24 292 972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200">
                          <a:effectLst/>
                        </a:rPr>
                        <a:t>25 946 752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200">
                          <a:effectLst/>
                        </a:rPr>
                        <a:t>106,8%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200">
                          <a:effectLst/>
                        </a:rPr>
                        <a:t>1,4%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extLst>
                  <a:ext uri="{0D108BD9-81ED-4DB2-BD59-A6C34878D82A}">
                    <a16:rowId xmlns:a16="http://schemas.microsoft.com/office/drawing/2014/main" val="3364855417"/>
                  </a:ext>
                </a:extLst>
              </a:tr>
              <a:tr h="449832">
                <a:tc>
                  <a:txBody>
                    <a:bodyPr/>
                    <a:lstStyle/>
                    <a:p>
                      <a:pPr algn="ctr"/>
                      <a:r>
                        <a:rPr lang="pl-PL" sz="1200">
                          <a:effectLst/>
                        </a:rPr>
                        <a:t>6.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marL="84455"/>
                      <a:r>
                        <a:rPr lang="pl-PL" sz="1200">
                          <a:effectLst/>
                        </a:rPr>
                        <a:t>dotacje i inne środki zewnętrzne na dofinansowanie zadań własnych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200">
                          <a:effectLst/>
                        </a:rPr>
                        <a:t>66 011 858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200" dirty="0">
                          <a:effectLst/>
                        </a:rPr>
                        <a:t>58 251 182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200">
                          <a:effectLst/>
                        </a:rPr>
                        <a:t>88,2%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200">
                          <a:effectLst/>
                        </a:rPr>
                        <a:t>3,2%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extLst>
                  <a:ext uri="{0D108BD9-81ED-4DB2-BD59-A6C34878D82A}">
                    <a16:rowId xmlns:a16="http://schemas.microsoft.com/office/drawing/2014/main" val="3925247230"/>
                  </a:ext>
                </a:extLst>
              </a:tr>
              <a:tr h="250726">
                <a:tc>
                  <a:txBody>
                    <a:bodyPr/>
                    <a:lstStyle/>
                    <a:p>
                      <a:pPr algn="ctr"/>
                      <a:r>
                        <a:rPr lang="pl-PL" sz="1200">
                          <a:effectLst/>
                        </a:rPr>
                        <a:t>7.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indent="114300"/>
                      <a:r>
                        <a:rPr lang="pl-PL" sz="1200">
                          <a:effectLst/>
                        </a:rPr>
                        <a:t>udziały we wpływach z podatków dochodowych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200">
                          <a:effectLst/>
                        </a:rPr>
                        <a:t>520 391 111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200" dirty="0">
                          <a:effectLst/>
                        </a:rPr>
                        <a:t>520 391 111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200">
                          <a:effectLst/>
                        </a:rPr>
                        <a:t>100,0%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200">
                          <a:effectLst/>
                        </a:rPr>
                        <a:t>28,5%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extLst>
                  <a:ext uri="{0D108BD9-81ED-4DB2-BD59-A6C34878D82A}">
                    <a16:rowId xmlns:a16="http://schemas.microsoft.com/office/drawing/2014/main" val="2575758547"/>
                  </a:ext>
                </a:extLst>
              </a:tr>
              <a:tr h="250726">
                <a:tc>
                  <a:txBody>
                    <a:bodyPr/>
                    <a:lstStyle/>
                    <a:p>
                      <a:pPr algn="ctr"/>
                      <a:r>
                        <a:rPr lang="pl-PL" sz="1200">
                          <a:effectLst/>
                        </a:rPr>
                        <a:t>II.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r>
                        <a:rPr lang="pl-PL" sz="1200" b="1" dirty="0">
                          <a:effectLst/>
                        </a:rPr>
                        <a:t>Środki z UE na dofinansowanie zadań własnych</a:t>
                      </a:r>
                      <a:endParaRPr lang="pl-PL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200" b="1">
                          <a:effectLst/>
                        </a:rPr>
                        <a:t>15 151 185</a:t>
                      </a:r>
                      <a:endParaRPr lang="pl-PL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200" b="1">
                          <a:effectLst/>
                        </a:rPr>
                        <a:t>7 501 922</a:t>
                      </a:r>
                      <a:endParaRPr lang="pl-PL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200" b="1">
                          <a:effectLst/>
                        </a:rPr>
                        <a:t>49,5%</a:t>
                      </a:r>
                      <a:endParaRPr lang="pl-PL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200" b="1">
                          <a:effectLst/>
                        </a:rPr>
                        <a:t>0,4%</a:t>
                      </a:r>
                      <a:endParaRPr lang="pl-PL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extLst>
                  <a:ext uri="{0D108BD9-81ED-4DB2-BD59-A6C34878D82A}">
                    <a16:rowId xmlns:a16="http://schemas.microsoft.com/office/drawing/2014/main" val="873458522"/>
                  </a:ext>
                </a:extLst>
              </a:tr>
              <a:tr h="449832">
                <a:tc>
                  <a:txBody>
                    <a:bodyPr/>
                    <a:lstStyle/>
                    <a:p>
                      <a:pPr algn="ctr"/>
                      <a:r>
                        <a:rPr lang="pl-PL" sz="1200">
                          <a:effectLst/>
                        </a:rPr>
                        <a:t>III.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r>
                        <a:rPr lang="pl-PL" sz="1200" b="1" dirty="0">
                          <a:effectLst/>
                        </a:rPr>
                        <a:t> Subwencja ogólna</a:t>
                      </a:r>
                      <a:endParaRPr lang="pl-PL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200" b="1" dirty="0">
                          <a:effectLst/>
                        </a:rPr>
                        <a:t>434 655 152</a:t>
                      </a:r>
                      <a:endParaRPr lang="pl-PL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200" b="1" dirty="0">
                          <a:effectLst/>
                        </a:rPr>
                        <a:t>434 655 152</a:t>
                      </a:r>
                      <a:endParaRPr lang="pl-PL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200" b="1" dirty="0">
                          <a:effectLst/>
                        </a:rPr>
                        <a:t>100,0%</a:t>
                      </a:r>
                      <a:endParaRPr lang="pl-PL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200" b="1">
                          <a:effectLst/>
                        </a:rPr>
                        <a:t>23,8%</a:t>
                      </a:r>
                      <a:endParaRPr lang="pl-PL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extLst>
                  <a:ext uri="{0D108BD9-81ED-4DB2-BD59-A6C34878D82A}">
                    <a16:rowId xmlns:a16="http://schemas.microsoft.com/office/drawing/2014/main" val="5486173"/>
                  </a:ext>
                </a:extLst>
              </a:tr>
              <a:tr h="648938">
                <a:tc>
                  <a:txBody>
                    <a:bodyPr/>
                    <a:lstStyle/>
                    <a:p>
                      <a:pPr algn="ctr"/>
                      <a:r>
                        <a:rPr lang="pl-PL" sz="1200">
                          <a:effectLst/>
                        </a:rPr>
                        <a:t>IV.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r>
                        <a:rPr lang="pl-PL" sz="1200" b="1" dirty="0">
                          <a:effectLst/>
                        </a:rPr>
                        <a:t> Dotacje z budżetu państwa</a:t>
                      </a:r>
                      <a:endParaRPr lang="pl-PL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200" b="1">
                          <a:effectLst/>
                        </a:rPr>
                        <a:t>154 846 567</a:t>
                      </a:r>
                      <a:endParaRPr lang="pl-PL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200" b="1">
                          <a:effectLst/>
                        </a:rPr>
                        <a:t>150 355 219</a:t>
                      </a:r>
                      <a:endParaRPr lang="pl-PL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200" b="1" dirty="0">
                          <a:effectLst/>
                        </a:rPr>
                        <a:t>97,1%</a:t>
                      </a:r>
                      <a:endParaRPr lang="pl-PL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200" b="1" dirty="0">
                          <a:effectLst/>
                        </a:rPr>
                        <a:t>8,2%</a:t>
                      </a:r>
                      <a:endParaRPr lang="pl-PL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extLst>
                  <a:ext uri="{0D108BD9-81ED-4DB2-BD59-A6C34878D82A}">
                    <a16:rowId xmlns:a16="http://schemas.microsoft.com/office/drawing/2014/main" val="4206161434"/>
                  </a:ext>
                </a:extLst>
              </a:tr>
              <a:tr h="445556">
                <a:tc gridSpan="2"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effectLst/>
                        </a:rPr>
                        <a:t>      OGÓŁEM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200" b="1" dirty="0">
                          <a:effectLst/>
                        </a:rPr>
                        <a:t>1 847 891 703</a:t>
                      </a:r>
                      <a:endParaRPr lang="pl-PL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200" b="1" dirty="0">
                          <a:effectLst/>
                        </a:rPr>
                        <a:t>1 825 805 360</a:t>
                      </a:r>
                      <a:endParaRPr lang="pl-PL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200" b="1" dirty="0">
                          <a:effectLst/>
                        </a:rPr>
                        <a:t>98,8%</a:t>
                      </a:r>
                      <a:endParaRPr lang="pl-PL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200" b="1" dirty="0">
                          <a:effectLst/>
                        </a:rPr>
                        <a:t>100,0%</a:t>
                      </a:r>
                      <a:endParaRPr lang="pl-PL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extLst>
                  <a:ext uri="{0D108BD9-81ED-4DB2-BD59-A6C34878D82A}">
                    <a16:rowId xmlns:a16="http://schemas.microsoft.com/office/drawing/2014/main" val="42408408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44252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0" y="6796631"/>
            <a:ext cx="7199313" cy="25552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4000" rtlCol="0" anchor="ctr"/>
          <a:lstStyle/>
          <a:p>
            <a:pPr algn="ctr"/>
            <a:r>
              <a:rPr lang="pl-PL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Wykonanie Budżetu Miasta Gdyni za rok 2023</a:t>
            </a:r>
          </a:p>
        </p:txBody>
      </p:sp>
      <p:sp>
        <p:nvSpPr>
          <p:cNvPr id="11" name="Prostokąt 10"/>
          <p:cNvSpPr/>
          <p:nvPr/>
        </p:nvSpPr>
        <p:spPr>
          <a:xfrm>
            <a:off x="-1" y="146489"/>
            <a:ext cx="7199313" cy="45267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4000" rtlCol="0" anchor="ctr"/>
          <a:lstStyle/>
          <a:p>
            <a:pPr algn="ctr"/>
            <a:r>
              <a:rPr lang="pl-PL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WYKONANIE BUDŻETU MIASTA GDYNI za rok 2023</a:t>
            </a:r>
          </a:p>
        </p:txBody>
      </p:sp>
      <p:sp>
        <p:nvSpPr>
          <p:cNvPr id="46" name="Owal 45"/>
          <p:cNvSpPr/>
          <p:nvPr/>
        </p:nvSpPr>
        <p:spPr>
          <a:xfrm>
            <a:off x="1585593" y="1114422"/>
            <a:ext cx="469233" cy="461504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pl-PL" sz="1100" b="1" dirty="0">
                <a:solidFill>
                  <a:schemeClr val="bg1">
                    <a:lumMod val="95000"/>
                  </a:schemeClr>
                </a:solidFill>
                <a:latin typeface="Arial Rounded MT Bold" panose="020F0704030504030204" pitchFamily="34" charset="0"/>
              </a:rPr>
              <a:t>PLN</a:t>
            </a:r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id="{DDBB9370-DB4E-4D60-A88D-8D6BD6515F9E}"/>
              </a:ext>
            </a:extLst>
          </p:cNvPr>
          <p:cNvSpPr txBox="1"/>
          <p:nvPr/>
        </p:nvSpPr>
        <p:spPr>
          <a:xfrm>
            <a:off x="1474534" y="960586"/>
            <a:ext cx="45569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b="1" dirty="0"/>
              <a:t>WYDATKI MAJĄTKOWE</a:t>
            </a:r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44D1D937-187F-6E3D-BE88-09E47DCD1B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5196337"/>
              </p:ext>
            </p:extLst>
          </p:nvPr>
        </p:nvGraphicFramePr>
        <p:xfrm>
          <a:off x="694944" y="1545360"/>
          <a:ext cx="6217920" cy="482800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51472">
                  <a:extLst>
                    <a:ext uri="{9D8B030D-6E8A-4147-A177-3AD203B41FA5}">
                      <a16:colId xmlns:a16="http://schemas.microsoft.com/office/drawing/2014/main" val="125072637"/>
                    </a:ext>
                  </a:extLst>
                </a:gridCol>
                <a:gridCol w="1116919">
                  <a:extLst>
                    <a:ext uri="{9D8B030D-6E8A-4147-A177-3AD203B41FA5}">
                      <a16:colId xmlns:a16="http://schemas.microsoft.com/office/drawing/2014/main" val="2825228185"/>
                    </a:ext>
                  </a:extLst>
                </a:gridCol>
                <a:gridCol w="1061753">
                  <a:extLst>
                    <a:ext uri="{9D8B030D-6E8A-4147-A177-3AD203B41FA5}">
                      <a16:colId xmlns:a16="http://schemas.microsoft.com/office/drawing/2014/main" val="2229598125"/>
                    </a:ext>
                  </a:extLst>
                </a:gridCol>
                <a:gridCol w="687776">
                  <a:extLst>
                    <a:ext uri="{9D8B030D-6E8A-4147-A177-3AD203B41FA5}">
                      <a16:colId xmlns:a16="http://schemas.microsoft.com/office/drawing/2014/main" val="4142210762"/>
                    </a:ext>
                  </a:extLst>
                </a:gridCol>
              </a:tblGrid>
              <a:tr h="309059">
                <a:tc>
                  <a:txBody>
                    <a:bodyPr/>
                    <a:lstStyle/>
                    <a:p>
                      <a:pPr algn="ctr"/>
                      <a:r>
                        <a:rPr lang="pl-PL" sz="1200">
                          <a:effectLst/>
                        </a:rPr>
                        <a:t>Dział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>
                          <a:effectLst/>
                        </a:rPr>
                        <a:t>Plan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>
                          <a:effectLst/>
                        </a:rPr>
                        <a:t>Wykonanie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>
                          <a:effectLst/>
                        </a:rPr>
                        <a:t>% wyk.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extLst>
                  <a:ext uri="{0D108BD9-81ED-4DB2-BD59-A6C34878D82A}">
                    <a16:rowId xmlns:a16="http://schemas.microsoft.com/office/drawing/2014/main" val="2488323278"/>
                  </a:ext>
                </a:extLst>
              </a:tr>
              <a:tr h="309059">
                <a:tc>
                  <a:txBody>
                    <a:bodyPr/>
                    <a:lstStyle/>
                    <a:p>
                      <a:r>
                        <a:rPr lang="pl-PL" sz="1200">
                          <a:effectLst/>
                        </a:rPr>
                        <a:t>150 Przetwórstwo przemysłowe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200">
                          <a:effectLst/>
                        </a:rPr>
                        <a:t>1 092 301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200">
                          <a:effectLst/>
                        </a:rPr>
                        <a:t>585 997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200">
                          <a:effectLst/>
                        </a:rPr>
                        <a:t>53,6%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extLst>
                  <a:ext uri="{0D108BD9-81ED-4DB2-BD59-A6C34878D82A}">
                    <a16:rowId xmlns:a16="http://schemas.microsoft.com/office/drawing/2014/main" val="3060854008"/>
                  </a:ext>
                </a:extLst>
              </a:tr>
              <a:tr h="309059">
                <a:tc>
                  <a:txBody>
                    <a:bodyPr/>
                    <a:lstStyle/>
                    <a:p>
                      <a:r>
                        <a:rPr lang="pl-PL" sz="1200">
                          <a:effectLst/>
                        </a:rPr>
                        <a:t>600 transport 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200">
                          <a:effectLst/>
                        </a:rPr>
                        <a:t>283 824 516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200">
                          <a:effectLst/>
                        </a:rPr>
                        <a:t>209 489 046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200">
                          <a:effectLst/>
                        </a:rPr>
                        <a:t>73,8%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extLst>
                  <a:ext uri="{0D108BD9-81ED-4DB2-BD59-A6C34878D82A}">
                    <a16:rowId xmlns:a16="http://schemas.microsoft.com/office/drawing/2014/main" val="2247111820"/>
                  </a:ext>
                </a:extLst>
              </a:tr>
              <a:tr h="309059">
                <a:tc>
                  <a:txBody>
                    <a:bodyPr/>
                    <a:lstStyle/>
                    <a:p>
                      <a:r>
                        <a:rPr lang="pl-PL" sz="1200">
                          <a:effectLst/>
                        </a:rPr>
                        <a:t>700 gospodarka mieszkaniowa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200">
                          <a:effectLst/>
                        </a:rPr>
                        <a:t>3 868 154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200">
                          <a:effectLst/>
                        </a:rPr>
                        <a:t>3 327 944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200">
                          <a:effectLst/>
                        </a:rPr>
                        <a:t>86,0%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extLst>
                  <a:ext uri="{0D108BD9-81ED-4DB2-BD59-A6C34878D82A}">
                    <a16:rowId xmlns:a16="http://schemas.microsoft.com/office/drawing/2014/main" val="1043363749"/>
                  </a:ext>
                </a:extLst>
              </a:tr>
              <a:tr h="309059">
                <a:tc>
                  <a:txBody>
                    <a:bodyPr/>
                    <a:lstStyle/>
                    <a:p>
                      <a:r>
                        <a:rPr lang="pl-PL" sz="1200">
                          <a:effectLst/>
                        </a:rPr>
                        <a:t>710 działalność usługowa 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200">
                          <a:effectLst/>
                        </a:rPr>
                        <a:t>578 784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200">
                          <a:effectLst/>
                        </a:rPr>
                        <a:t>445 973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200">
                          <a:effectLst/>
                        </a:rPr>
                        <a:t>77,1%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extLst>
                  <a:ext uri="{0D108BD9-81ED-4DB2-BD59-A6C34878D82A}">
                    <a16:rowId xmlns:a16="http://schemas.microsoft.com/office/drawing/2014/main" val="1750388101"/>
                  </a:ext>
                </a:extLst>
              </a:tr>
              <a:tr h="309059">
                <a:tc>
                  <a:txBody>
                    <a:bodyPr/>
                    <a:lstStyle/>
                    <a:p>
                      <a:r>
                        <a:rPr lang="pl-PL" sz="1200">
                          <a:effectLst/>
                        </a:rPr>
                        <a:t>750 administracja publiczna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200">
                          <a:effectLst/>
                        </a:rPr>
                        <a:t>3 922 627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200">
                          <a:effectLst/>
                        </a:rPr>
                        <a:t>3 773 277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200">
                          <a:effectLst/>
                        </a:rPr>
                        <a:t>96,2%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extLst>
                  <a:ext uri="{0D108BD9-81ED-4DB2-BD59-A6C34878D82A}">
                    <a16:rowId xmlns:a16="http://schemas.microsoft.com/office/drawing/2014/main" val="2488095283"/>
                  </a:ext>
                </a:extLst>
              </a:tr>
              <a:tr h="559649">
                <a:tc>
                  <a:txBody>
                    <a:bodyPr/>
                    <a:lstStyle/>
                    <a:p>
                      <a:r>
                        <a:rPr lang="pl-PL" sz="1200">
                          <a:effectLst/>
                        </a:rPr>
                        <a:t>752 obrona narodowa, 754 bezpieczeństwo publiczne i ochrona przeciw pożarowa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200">
                          <a:effectLst/>
                        </a:rPr>
                        <a:t>657 000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200">
                          <a:effectLst/>
                        </a:rPr>
                        <a:t>625 937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200">
                          <a:effectLst/>
                        </a:rPr>
                        <a:t>95,3%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extLst>
                  <a:ext uri="{0D108BD9-81ED-4DB2-BD59-A6C34878D82A}">
                    <a16:rowId xmlns:a16="http://schemas.microsoft.com/office/drawing/2014/main" val="220929783"/>
                  </a:ext>
                </a:extLst>
              </a:tr>
              <a:tr h="559649">
                <a:tc>
                  <a:txBody>
                    <a:bodyPr/>
                    <a:lstStyle/>
                    <a:p>
                      <a:r>
                        <a:rPr lang="pl-PL" sz="1200">
                          <a:effectLst/>
                        </a:rPr>
                        <a:t>801 oświata i wychowanie , 854 edukacyjna opieka wychowawcza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200">
                          <a:effectLst/>
                        </a:rPr>
                        <a:t>8 351 438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200">
                          <a:effectLst/>
                        </a:rPr>
                        <a:t>6 182 339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200">
                          <a:effectLst/>
                        </a:rPr>
                        <a:t>74,0%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extLst>
                  <a:ext uri="{0D108BD9-81ED-4DB2-BD59-A6C34878D82A}">
                    <a16:rowId xmlns:a16="http://schemas.microsoft.com/office/drawing/2014/main" val="2546904014"/>
                  </a:ext>
                </a:extLst>
              </a:tr>
              <a:tr h="309059">
                <a:tc>
                  <a:txBody>
                    <a:bodyPr/>
                    <a:lstStyle/>
                    <a:p>
                      <a:r>
                        <a:rPr lang="pl-PL" sz="1200">
                          <a:effectLst/>
                        </a:rPr>
                        <a:t>851 ochrona zdrowia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200">
                          <a:effectLst/>
                        </a:rPr>
                        <a:t>43 059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200">
                          <a:effectLst/>
                        </a:rPr>
                        <a:t>43 050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200">
                          <a:effectLst/>
                        </a:rPr>
                        <a:t>100,0%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extLst>
                  <a:ext uri="{0D108BD9-81ED-4DB2-BD59-A6C34878D82A}">
                    <a16:rowId xmlns:a16="http://schemas.microsoft.com/office/drawing/2014/main" val="1069666586"/>
                  </a:ext>
                </a:extLst>
              </a:tr>
              <a:tr h="309059">
                <a:tc>
                  <a:txBody>
                    <a:bodyPr/>
                    <a:lstStyle/>
                    <a:p>
                      <a:r>
                        <a:rPr lang="pl-PL" sz="1200">
                          <a:effectLst/>
                        </a:rPr>
                        <a:t>852, 853 pomoc społeczna i polityka społeczna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200">
                          <a:effectLst/>
                        </a:rPr>
                        <a:t>2 565 081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200">
                          <a:effectLst/>
                        </a:rPr>
                        <a:t>278 226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200">
                          <a:effectLst/>
                        </a:rPr>
                        <a:t>10,8%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extLst>
                  <a:ext uri="{0D108BD9-81ED-4DB2-BD59-A6C34878D82A}">
                    <a16:rowId xmlns:a16="http://schemas.microsoft.com/office/drawing/2014/main" val="1773950106"/>
                  </a:ext>
                </a:extLst>
              </a:tr>
              <a:tr h="309059">
                <a:tc>
                  <a:txBody>
                    <a:bodyPr/>
                    <a:lstStyle/>
                    <a:p>
                      <a:r>
                        <a:rPr lang="pl-PL" sz="1200">
                          <a:effectLst/>
                        </a:rPr>
                        <a:t>900 gospodarka komunalna i ochrona środowiska 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200">
                          <a:effectLst/>
                        </a:rPr>
                        <a:t>78 202 909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200">
                          <a:effectLst/>
                        </a:rPr>
                        <a:t>65 826 248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200">
                          <a:effectLst/>
                        </a:rPr>
                        <a:t>84,2%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extLst>
                  <a:ext uri="{0D108BD9-81ED-4DB2-BD59-A6C34878D82A}">
                    <a16:rowId xmlns:a16="http://schemas.microsoft.com/office/drawing/2014/main" val="3378896128"/>
                  </a:ext>
                </a:extLst>
              </a:tr>
              <a:tr h="309059">
                <a:tc>
                  <a:txBody>
                    <a:bodyPr/>
                    <a:lstStyle/>
                    <a:p>
                      <a:r>
                        <a:rPr lang="pl-PL" sz="1200">
                          <a:effectLst/>
                        </a:rPr>
                        <a:t>921 kultura i ochrona dziedzictwa narodowego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200">
                          <a:effectLst/>
                        </a:rPr>
                        <a:t>1 109 997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200">
                          <a:effectLst/>
                        </a:rPr>
                        <a:t>1 030 995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200">
                          <a:effectLst/>
                        </a:rPr>
                        <a:t>92,9%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extLst>
                  <a:ext uri="{0D108BD9-81ED-4DB2-BD59-A6C34878D82A}">
                    <a16:rowId xmlns:a16="http://schemas.microsoft.com/office/drawing/2014/main" val="1845532611"/>
                  </a:ext>
                </a:extLst>
              </a:tr>
              <a:tr h="309059">
                <a:tc>
                  <a:txBody>
                    <a:bodyPr/>
                    <a:lstStyle/>
                    <a:p>
                      <a:r>
                        <a:rPr lang="pl-PL" sz="1200">
                          <a:effectLst/>
                        </a:rPr>
                        <a:t>926 kultura fizyczna i sport 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200">
                          <a:effectLst/>
                        </a:rPr>
                        <a:t>38 666 641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200">
                          <a:effectLst/>
                        </a:rPr>
                        <a:t>23 958 432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200">
                          <a:effectLst/>
                        </a:rPr>
                        <a:t>62,0%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extLst>
                  <a:ext uri="{0D108BD9-81ED-4DB2-BD59-A6C34878D82A}">
                    <a16:rowId xmlns:a16="http://schemas.microsoft.com/office/drawing/2014/main" val="677062909"/>
                  </a:ext>
                </a:extLst>
              </a:tr>
              <a:tr h="309059">
                <a:tc>
                  <a:txBody>
                    <a:bodyPr/>
                    <a:lstStyle/>
                    <a:p>
                      <a:pPr algn="r"/>
                      <a:r>
                        <a:rPr lang="pl-PL" sz="1200">
                          <a:effectLst/>
                        </a:rPr>
                        <a:t> RAZEM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200">
                          <a:effectLst/>
                        </a:rPr>
                        <a:t>422 882 507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200">
                          <a:effectLst/>
                        </a:rPr>
                        <a:t>315 567 464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200" dirty="0">
                          <a:effectLst/>
                        </a:rPr>
                        <a:t>74,6%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extLst>
                  <a:ext uri="{0D108BD9-81ED-4DB2-BD59-A6C34878D82A}">
                    <a16:rowId xmlns:a16="http://schemas.microsoft.com/office/drawing/2014/main" val="31629846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707899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0" y="6796631"/>
            <a:ext cx="7199313" cy="25552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4000" rtlCol="0" anchor="ctr"/>
          <a:lstStyle/>
          <a:p>
            <a:pPr algn="ctr"/>
            <a:r>
              <a:rPr lang="pl-PL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Wykonanie Budżetu Miasta Gdyni za rok 2023</a:t>
            </a:r>
          </a:p>
        </p:txBody>
      </p:sp>
      <p:sp>
        <p:nvSpPr>
          <p:cNvPr id="11" name="Prostokąt 10"/>
          <p:cNvSpPr/>
          <p:nvPr/>
        </p:nvSpPr>
        <p:spPr>
          <a:xfrm>
            <a:off x="-1" y="146489"/>
            <a:ext cx="7199313" cy="45267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4000" rtlCol="0" anchor="ctr"/>
          <a:lstStyle/>
          <a:p>
            <a:pPr algn="ctr"/>
            <a:r>
              <a:rPr lang="pl-PL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WYKONANIE BUDŻETU MIASTA GDYNI za rok 2023</a:t>
            </a:r>
          </a:p>
        </p:txBody>
      </p:sp>
      <p:sp>
        <p:nvSpPr>
          <p:cNvPr id="46" name="Owal 45"/>
          <p:cNvSpPr/>
          <p:nvPr/>
        </p:nvSpPr>
        <p:spPr>
          <a:xfrm>
            <a:off x="1585593" y="1114422"/>
            <a:ext cx="469233" cy="461504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pl-PL" sz="1100" b="1" dirty="0">
                <a:solidFill>
                  <a:schemeClr val="bg1">
                    <a:lumMod val="95000"/>
                  </a:schemeClr>
                </a:solidFill>
                <a:latin typeface="Arial Rounded MT Bold" panose="020F0704030504030204" pitchFamily="34" charset="0"/>
              </a:rPr>
              <a:t>PLN</a:t>
            </a:r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id="{DDBB9370-DB4E-4D60-A88D-8D6BD6515F9E}"/>
              </a:ext>
            </a:extLst>
          </p:cNvPr>
          <p:cNvSpPr txBox="1"/>
          <p:nvPr/>
        </p:nvSpPr>
        <p:spPr>
          <a:xfrm>
            <a:off x="1200214" y="709099"/>
            <a:ext cx="45569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b="1" dirty="0"/>
              <a:t>WYDATKI MAJĄTKOWE</a:t>
            </a:r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521268D5-8BF9-42C0-93C5-E17890A6B59D}"/>
              </a:ext>
            </a:extLst>
          </p:cNvPr>
          <p:cNvSpPr txBox="1"/>
          <p:nvPr/>
        </p:nvSpPr>
        <p:spPr>
          <a:xfrm>
            <a:off x="457200" y="1403811"/>
            <a:ext cx="6343649" cy="5180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dirty="0">
                <a:latin typeface="Times New Roman" panose="02020603050405020304" pitchFamily="18" charset="0"/>
              </a:rPr>
              <a:t>W 2023 roku największy udział w wydatkach majątkowych stanowiły wydatki w zakresie </a:t>
            </a:r>
            <a:r>
              <a:rPr lang="pl-PL" b="1" dirty="0">
                <a:latin typeface="Times New Roman" panose="02020603050405020304" pitchFamily="18" charset="0"/>
              </a:rPr>
              <a:t>inwestycji drogowych </a:t>
            </a:r>
            <a:r>
              <a:rPr lang="pl-PL" dirty="0">
                <a:latin typeface="Times New Roman" panose="02020603050405020304" pitchFamily="18" charset="0"/>
              </a:rPr>
              <a:t>- 66,4% wydatków majątkowych i wyniosły </a:t>
            </a:r>
            <a:r>
              <a:rPr lang="pl-PL" b="1" dirty="0">
                <a:latin typeface="Times New Roman" panose="02020603050405020304" pitchFamily="18" charset="0"/>
              </a:rPr>
              <a:t>209.489.046</a:t>
            </a:r>
            <a:r>
              <a:rPr lang="pl-PL" dirty="0">
                <a:latin typeface="Times New Roman" panose="02020603050405020304" pitchFamily="18" charset="0"/>
              </a:rPr>
              <a:t> </a:t>
            </a:r>
            <a:r>
              <a:rPr lang="pl-PL" b="1" dirty="0">
                <a:latin typeface="Times New Roman" panose="02020603050405020304" pitchFamily="18" charset="0"/>
              </a:rPr>
              <a:t>zł. </a:t>
            </a:r>
          </a:p>
          <a:p>
            <a:pPr algn="just">
              <a:spcBef>
                <a:spcPts val="400"/>
              </a:spcBef>
            </a:pPr>
            <a:endParaRPr lang="pl-PL" dirty="0">
              <a:latin typeface="Times New Roman" panose="02020603050405020304" pitchFamily="18" charset="0"/>
            </a:endParaRPr>
          </a:p>
          <a:p>
            <a:pPr algn="just">
              <a:spcBef>
                <a:spcPts val="400"/>
              </a:spcBef>
            </a:pPr>
            <a:r>
              <a:rPr lang="pl-PL" dirty="0">
                <a:latin typeface="Times New Roman" panose="02020603050405020304" pitchFamily="18" charset="0"/>
              </a:rPr>
              <a:t>Ze względu na wielkość poniesionych nakładów najbardziej znaczące zadania drogowe to: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  <a:tabLst>
                <a:tab pos="480695" algn="l"/>
                <a:tab pos="3616325" algn="l"/>
              </a:tabLst>
            </a:pPr>
            <a:r>
              <a:rPr lang="pl-PL" dirty="0">
                <a:latin typeface="Times New Roman" panose="02020603050405020304" pitchFamily="18" charset="0"/>
              </a:rPr>
              <a:t>Utworzenie Węzła Integracyjnego Transportu Publicznego przy przystanku PKM - Gdynia Karwiny - </a:t>
            </a:r>
            <a:r>
              <a:rPr lang="pl-PL" b="1" dirty="0">
                <a:latin typeface="Times New Roman" panose="02020603050405020304" pitchFamily="18" charset="0"/>
              </a:rPr>
              <a:t>86.721.195 zł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  <a:tabLst>
                <a:tab pos="480695" algn="l"/>
                <a:tab pos="3616325" algn="l"/>
              </a:tabLst>
            </a:pPr>
            <a:r>
              <a:rPr lang="pl-PL" dirty="0">
                <a:latin typeface="Times New Roman" panose="02020603050405020304" pitchFamily="18" charset="0"/>
              </a:rPr>
              <a:t>Budowa buspasa w ul. </a:t>
            </a:r>
            <a:r>
              <a:rPr lang="pl-PL" dirty="0" err="1">
                <a:latin typeface="Times New Roman" panose="02020603050405020304" pitchFamily="18" charset="0"/>
              </a:rPr>
              <a:t>Chwarznieńskiej</a:t>
            </a:r>
            <a:r>
              <a:rPr lang="pl-PL" dirty="0">
                <a:latin typeface="Times New Roman" panose="02020603050405020304" pitchFamily="18" charset="0"/>
              </a:rPr>
              <a:t> - </a:t>
            </a:r>
            <a:r>
              <a:rPr lang="pl-PL" b="1" dirty="0">
                <a:latin typeface="Times New Roman" panose="02020603050405020304" pitchFamily="18" charset="0"/>
              </a:rPr>
              <a:t>28.708.342 zł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  <a:tabLst>
                <a:tab pos="480695" algn="l"/>
                <a:tab pos="3616325" algn="l"/>
              </a:tabLst>
            </a:pPr>
            <a:r>
              <a:rPr lang="pl-PL" dirty="0">
                <a:latin typeface="Times New Roman" panose="02020603050405020304" pitchFamily="18" charset="0"/>
              </a:rPr>
              <a:t>Budowa wiaduktu drogowego w ciągu ul. Puckiej nad torami kolejowymi stacji Gdynia Port oraz likwidacja dwóch przejazdów kolejowo-drogowych na ul. Puckiej - </a:t>
            </a:r>
            <a:r>
              <a:rPr lang="pl-PL" b="1" dirty="0">
                <a:latin typeface="Times New Roman" panose="02020603050405020304" pitchFamily="18" charset="0"/>
              </a:rPr>
              <a:t>17.040.246 zł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  <a:tabLst>
                <a:tab pos="480695" algn="l"/>
                <a:tab pos="3616325" algn="l"/>
              </a:tabLst>
            </a:pPr>
            <a:r>
              <a:rPr lang="pl-PL" dirty="0">
                <a:latin typeface="Times New Roman" panose="02020603050405020304" pitchFamily="18" charset="0"/>
              </a:rPr>
              <a:t>Rozbudowa ul. </a:t>
            </a:r>
            <a:r>
              <a:rPr lang="pl-PL" dirty="0" err="1">
                <a:latin typeface="Times New Roman" panose="02020603050405020304" pitchFamily="18" charset="0"/>
              </a:rPr>
              <a:t>Chwarznieńskiej</a:t>
            </a:r>
            <a:r>
              <a:rPr lang="pl-PL" dirty="0">
                <a:latin typeface="Times New Roman" panose="02020603050405020304" pitchFamily="18" charset="0"/>
              </a:rPr>
              <a:t> w obrębie dzielnicy </a:t>
            </a:r>
            <a:r>
              <a:rPr lang="pl-PL" dirty="0" err="1">
                <a:latin typeface="Times New Roman" panose="02020603050405020304" pitchFamily="18" charset="0"/>
              </a:rPr>
              <a:t>Witomino</a:t>
            </a:r>
            <a:r>
              <a:rPr lang="pl-PL" dirty="0">
                <a:latin typeface="Times New Roman" panose="02020603050405020304" pitchFamily="18" charset="0"/>
              </a:rPr>
              <a:t> oraz budowa ścieżki rowerowej w ul. Rolniczej - </a:t>
            </a:r>
            <a:r>
              <a:rPr lang="pl-PL" b="1" dirty="0">
                <a:latin typeface="Times New Roman" panose="02020603050405020304" pitchFamily="18" charset="0"/>
              </a:rPr>
              <a:t>16.146.196 zł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  <a:tabLst>
                <a:tab pos="480695" algn="l"/>
                <a:tab pos="3616325" algn="l"/>
              </a:tabLst>
            </a:pPr>
            <a:r>
              <a:rPr lang="pl-PL" dirty="0">
                <a:latin typeface="Times New Roman" panose="02020603050405020304" pitchFamily="18" charset="0"/>
              </a:rPr>
              <a:t>Przebudowa ul. Starowiejskiej oraz remont odcinka ul. Abrahama - </a:t>
            </a:r>
            <a:r>
              <a:rPr lang="pl-PL" b="1" dirty="0">
                <a:latin typeface="Times New Roman" panose="02020603050405020304" pitchFamily="18" charset="0"/>
              </a:rPr>
              <a:t>9.100.000 zł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  <a:tabLst>
                <a:tab pos="480695" algn="l"/>
                <a:tab pos="3616325" algn="l"/>
              </a:tabLst>
            </a:pPr>
            <a:r>
              <a:rPr lang="pl-PL" dirty="0">
                <a:latin typeface="Times New Roman" panose="02020603050405020304" pitchFamily="18" charset="0"/>
              </a:rPr>
              <a:t>Modernizacja ul. Wielkopolskiej - </a:t>
            </a:r>
            <a:r>
              <a:rPr lang="pl-PL" b="1" dirty="0">
                <a:latin typeface="Times New Roman" panose="02020603050405020304" pitchFamily="18" charset="0"/>
              </a:rPr>
              <a:t>2.040.890 zł</a:t>
            </a:r>
          </a:p>
          <a:p>
            <a:pPr algn="just"/>
            <a:endParaRPr lang="pl-PL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251287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0" y="6796631"/>
            <a:ext cx="7199313" cy="25552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4000" rtlCol="0" anchor="ctr"/>
          <a:lstStyle/>
          <a:p>
            <a:pPr algn="ctr"/>
            <a:r>
              <a:rPr lang="pl-PL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Wykonanie Budżetu Miasta Gdyni za rok 2023</a:t>
            </a:r>
          </a:p>
        </p:txBody>
      </p:sp>
      <p:sp>
        <p:nvSpPr>
          <p:cNvPr id="11" name="Prostokąt 10"/>
          <p:cNvSpPr/>
          <p:nvPr/>
        </p:nvSpPr>
        <p:spPr>
          <a:xfrm>
            <a:off x="-1" y="146489"/>
            <a:ext cx="7199313" cy="45267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4000" rtlCol="0" anchor="ctr"/>
          <a:lstStyle/>
          <a:p>
            <a:pPr algn="ctr"/>
            <a:r>
              <a:rPr lang="pl-PL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WYKONANIE BUDŻETU MIASTA GDYNI za rok 2023</a:t>
            </a:r>
          </a:p>
        </p:txBody>
      </p:sp>
      <p:sp>
        <p:nvSpPr>
          <p:cNvPr id="46" name="Owal 45"/>
          <p:cNvSpPr/>
          <p:nvPr/>
        </p:nvSpPr>
        <p:spPr>
          <a:xfrm>
            <a:off x="1585593" y="1114422"/>
            <a:ext cx="469233" cy="461504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pl-PL" sz="1100" b="1" dirty="0">
                <a:solidFill>
                  <a:schemeClr val="bg1">
                    <a:lumMod val="95000"/>
                  </a:schemeClr>
                </a:solidFill>
                <a:latin typeface="Arial Rounded MT Bold" panose="020F0704030504030204" pitchFamily="34" charset="0"/>
              </a:rPr>
              <a:t>PLN</a:t>
            </a:r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id="{DDBB9370-DB4E-4D60-A88D-8D6BD6515F9E}"/>
              </a:ext>
            </a:extLst>
          </p:cNvPr>
          <p:cNvSpPr txBox="1"/>
          <p:nvPr/>
        </p:nvSpPr>
        <p:spPr>
          <a:xfrm>
            <a:off x="1456950" y="822034"/>
            <a:ext cx="45569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b="1" dirty="0"/>
              <a:t>WYDATKI MAJĄTKOWE</a:t>
            </a:r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521268D5-8BF9-42C0-93C5-E17890A6B59D}"/>
              </a:ext>
            </a:extLst>
          </p:cNvPr>
          <p:cNvSpPr txBox="1"/>
          <p:nvPr/>
        </p:nvSpPr>
        <p:spPr>
          <a:xfrm>
            <a:off x="400050" y="1481398"/>
            <a:ext cx="6547757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Wydatki na inwestycje związane z </a:t>
            </a:r>
            <a:r>
              <a:rPr lang="pl-PL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gospodarką komunalną i ochroną środowiska 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stanowiły 20,9% wydatków majątkowych i wyniosły </a:t>
            </a:r>
            <a:r>
              <a:rPr lang="pl-PL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65.826.248 zł.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Największymi inwestycjami w tej grupie były:</a:t>
            </a:r>
          </a:p>
          <a:p>
            <a:pPr marL="342900" lvl="0" indent="-342900">
              <a:buFont typeface="Arial" panose="020B0604020202020204" pitchFamily="34" charset="0"/>
              <a:buChar char="•"/>
              <a:tabLst>
                <a:tab pos="480695" algn="l"/>
                <a:tab pos="3616325" algn="l"/>
              </a:tabLst>
            </a:pP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Budowa Parku Centralnego z parkingiem podziemnym na 270 samochodów - </a:t>
            </a:r>
            <a:r>
              <a:rPr lang="pl-PL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40.402.215 zł  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				</a:t>
            </a:r>
          </a:p>
          <a:p>
            <a:pPr marL="342900" lvl="0" indent="-342900">
              <a:buFont typeface="Arial" panose="020B0604020202020204" pitchFamily="34" charset="0"/>
              <a:buChar char="•"/>
              <a:tabLst>
                <a:tab pos="480695" algn="l"/>
                <a:tab pos="3616325" algn="l"/>
              </a:tabLst>
            </a:pP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Gdynia </a:t>
            </a:r>
            <a:r>
              <a:rPr lang="pl-PL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OdNowa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- rewitalizacja dzielnicy Oksywie	</a:t>
            </a:r>
            <a:r>
              <a:rPr lang="pl-PL" dirty="0">
                <a:latin typeface="Times New Roman" panose="02020603050405020304" pitchFamily="18" charset="0"/>
                <a:ea typeface="Times New Roman" panose="02020603050405020304" pitchFamily="18" charset="0"/>
              </a:rPr>
              <a:t> - </a:t>
            </a:r>
            <a:r>
              <a:rPr lang="pl-PL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7.288.352 zł</a:t>
            </a:r>
          </a:p>
          <a:p>
            <a:pPr marL="342900" lvl="0" indent="-342900">
              <a:buFont typeface="Arial" panose="020B0604020202020204" pitchFamily="34" charset="0"/>
              <a:buChar char="•"/>
              <a:tabLst>
                <a:tab pos="480695" algn="l"/>
                <a:tab pos="3616325" algn="l"/>
              </a:tabLst>
            </a:pP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Gdynia </a:t>
            </a:r>
            <a:r>
              <a:rPr lang="pl-PL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OdNowa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- rewitalizacja zachodniej części dzielnicy </a:t>
            </a:r>
            <a:r>
              <a:rPr lang="pl-PL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Witomino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Radiostacja</a:t>
            </a:r>
            <a:r>
              <a:rPr lang="pl-PL" dirty="0">
                <a:latin typeface="Times New Roman" panose="02020603050405020304" pitchFamily="18" charset="0"/>
                <a:ea typeface="Times New Roman" panose="02020603050405020304" pitchFamily="18" charset="0"/>
              </a:rPr>
              <a:t> - </a:t>
            </a:r>
            <a:r>
              <a:rPr lang="pl-PL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4.035.387 zł</a:t>
            </a:r>
          </a:p>
          <a:p>
            <a:pPr marL="342900" lvl="0" indent="-342900">
              <a:buFont typeface="Arial" panose="020B0604020202020204" pitchFamily="34" charset="0"/>
              <a:buChar char="•"/>
              <a:tabLst>
                <a:tab pos="480695" algn="l"/>
                <a:tab pos="3616325" algn="l"/>
              </a:tabLst>
            </a:pP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Rozwój systemu gospodarowania wodami opadowymi na terenie Gdyni - część II - </a:t>
            </a:r>
            <a:r>
              <a:rPr lang="pl-PL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2.589.055 zł</a:t>
            </a:r>
          </a:p>
          <a:p>
            <a:pPr algn="ctr"/>
            <a:endParaRPr lang="pl-PL" sz="3200" b="1" dirty="0"/>
          </a:p>
        </p:txBody>
      </p:sp>
    </p:spTree>
    <p:extLst>
      <p:ext uri="{BB962C8B-B14F-4D97-AF65-F5344CB8AC3E}">
        <p14:creationId xmlns:p14="http://schemas.microsoft.com/office/powerpoint/2010/main" val="20796081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0" y="6796631"/>
            <a:ext cx="7199313" cy="25552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4000" rtlCol="0" anchor="ctr"/>
          <a:lstStyle/>
          <a:p>
            <a:pPr algn="ctr"/>
            <a:r>
              <a:rPr lang="pl-PL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Wykonanie Budżetu Miasta Gdyni za rok 2023</a:t>
            </a:r>
          </a:p>
        </p:txBody>
      </p:sp>
      <p:sp>
        <p:nvSpPr>
          <p:cNvPr id="11" name="Prostokąt 10"/>
          <p:cNvSpPr/>
          <p:nvPr/>
        </p:nvSpPr>
        <p:spPr>
          <a:xfrm>
            <a:off x="-1" y="146489"/>
            <a:ext cx="7199313" cy="45267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4000" rtlCol="0" anchor="ctr"/>
          <a:lstStyle/>
          <a:p>
            <a:pPr algn="ctr"/>
            <a:r>
              <a:rPr lang="pl-PL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WYKONANIE BUDŻETU MIASTA GDYNI za rok 2023</a:t>
            </a:r>
          </a:p>
        </p:txBody>
      </p:sp>
      <p:sp>
        <p:nvSpPr>
          <p:cNvPr id="46" name="Owal 45"/>
          <p:cNvSpPr/>
          <p:nvPr/>
        </p:nvSpPr>
        <p:spPr>
          <a:xfrm>
            <a:off x="1585593" y="1114422"/>
            <a:ext cx="469233" cy="461504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pl-PL" sz="1100" b="1" dirty="0">
                <a:solidFill>
                  <a:schemeClr val="bg1">
                    <a:lumMod val="95000"/>
                  </a:schemeClr>
                </a:solidFill>
                <a:latin typeface="Arial Rounded MT Bold" panose="020F0704030504030204" pitchFamily="34" charset="0"/>
              </a:rPr>
              <a:t>PLN</a:t>
            </a:r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id="{DDBB9370-DB4E-4D60-A88D-8D6BD6515F9E}"/>
              </a:ext>
            </a:extLst>
          </p:cNvPr>
          <p:cNvSpPr txBox="1"/>
          <p:nvPr/>
        </p:nvSpPr>
        <p:spPr>
          <a:xfrm>
            <a:off x="1456950" y="822034"/>
            <a:ext cx="45569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b="1" dirty="0"/>
              <a:t>WYDATKI MAJĄTKOWE</a:t>
            </a:r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521268D5-8BF9-42C0-93C5-E17890A6B59D}"/>
              </a:ext>
            </a:extLst>
          </p:cNvPr>
          <p:cNvSpPr txBox="1"/>
          <p:nvPr/>
        </p:nvSpPr>
        <p:spPr>
          <a:xfrm>
            <a:off x="513555" y="1481398"/>
            <a:ext cx="6172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600"/>
              </a:spcBef>
            </a:pP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Wydatki w zakresie </a:t>
            </a:r>
            <a:r>
              <a:rPr lang="pl-PL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kultury fizycznej i sportu 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stanowiły 7,6% wydatków majątkowych i wyniosły </a:t>
            </a:r>
            <a:r>
              <a:rPr lang="pl-PL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23.958.432 zł 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 czego m.in. na budowę i modernizację hal i obiektów sportowych wydatkowano 13.764.060 zł, a na budowę i modernizację boisk szkolnych 1.924.206 zł.</a:t>
            </a:r>
          </a:p>
        </p:txBody>
      </p:sp>
    </p:spTree>
    <p:extLst>
      <p:ext uri="{BB962C8B-B14F-4D97-AF65-F5344CB8AC3E}">
        <p14:creationId xmlns:p14="http://schemas.microsoft.com/office/powerpoint/2010/main" val="409158065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0" y="6844132"/>
            <a:ext cx="7199313" cy="25552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4000" rtlCol="0" anchor="ctr"/>
          <a:lstStyle/>
          <a:p>
            <a:pPr algn="ctr"/>
            <a:r>
              <a:rPr lang="pl-PL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Wykonanie Budżetu Miasta Gdyni za rok 2023</a:t>
            </a:r>
          </a:p>
        </p:txBody>
      </p:sp>
      <p:sp>
        <p:nvSpPr>
          <p:cNvPr id="11" name="Prostokąt 10"/>
          <p:cNvSpPr/>
          <p:nvPr/>
        </p:nvSpPr>
        <p:spPr>
          <a:xfrm>
            <a:off x="-1" y="146489"/>
            <a:ext cx="7199313" cy="45267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4000" rtlCol="0" anchor="ctr"/>
          <a:lstStyle/>
          <a:p>
            <a:pPr algn="ctr"/>
            <a:r>
              <a:rPr lang="pl-PL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WYKONANIE BUDŻETU MIASTA GDYNI za rok 2023</a:t>
            </a:r>
          </a:p>
        </p:txBody>
      </p:sp>
      <p:sp>
        <p:nvSpPr>
          <p:cNvPr id="46" name="Owal 45"/>
          <p:cNvSpPr/>
          <p:nvPr/>
        </p:nvSpPr>
        <p:spPr>
          <a:xfrm>
            <a:off x="1585593" y="1114422"/>
            <a:ext cx="469233" cy="461504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pl-PL" sz="1100" b="1" dirty="0">
                <a:solidFill>
                  <a:schemeClr val="bg1">
                    <a:lumMod val="95000"/>
                  </a:schemeClr>
                </a:solidFill>
                <a:latin typeface="Arial Rounded MT Bold" panose="020F0704030504030204" pitchFamily="34" charset="0"/>
              </a:rPr>
              <a:t>PLN</a:t>
            </a:r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id="{DDBB9370-DB4E-4D60-A88D-8D6BD6515F9E}"/>
              </a:ext>
            </a:extLst>
          </p:cNvPr>
          <p:cNvSpPr txBox="1"/>
          <p:nvPr/>
        </p:nvSpPr>
        <p:spPr>
          <a:xfrm>
            <a:off x="1456950" y="822034"/>
            <a:ext cx="45569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b="1" dirty="0"/>
              <a:t>WYDATKI MAJĄTKOWE</a:t>
            </a:r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521268D5-8BF9-42C0-93C5-E17890A6B59D}"/>
              </a:ext>
            </a:extLst>
          </p:cNvPr>
          <p:cNvSpPr txBox="1"/>
          <p:nvPr/>
        </p:nvSpPr>
        <p:spPr>
          <a:xfrm>
            <a:off x="513554" y="1481398"/>
            <a:ext cx="6350383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600"/>
              </a:spcBef>
            </a:pP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Wydatki inwestycyjne i modernizacyjne </a:t>
            </a:r>
            <a:r>
              <a:rPr lang="pl-PL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budynków placówek oświatowych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zamknęły się kwotą </a:t>
            </a:r>
            <a:r>
              <a:rPr lang="pl-PL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6.182.339 zł 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(2% wydatków majątkowych), z czego m.in. na:</a:t>
            </a:r>
          </a:p>
          <a:p>
            <a:pPr marL="285750" lvl="0" indent="-285750">
              <a:buFont typeface="Arial" panose="020B0604020202020204" pitchFamily="34" charset="0"/>
              <a:buChar char="•"/>
              <a:tabLst>
                <a:tab pos="480695" algn="l"/>
                <a:tab pos="3616325" algn="l"/>
              </a:tabLst>
            </a:pP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zakup pierwszego wyposażenia do ZSO nr 8</a:t>
            </a:r>
            <a:r>
              <a:rPr lang="pl-PL" dirty="0">
                <a:latin typeface="Times New Roman" panose="02020603050405020304" pitchFamily="18" charset="0"/>
                <a:ea typeface="Times New Roman" panose="02020603050405020304" pitchFamily="18" charset="0"/>
              </a:rPr>
              <a:t> - </a:t>
            </a:r>
            <a:r>
              <a:rPr lang="pl-PL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1.535.562 zł</a:t>
            </a:r>
          </a:p>
          <a:p>
            <a:pPr marL="285750" lvl="0" indent="-285750">
              <a:buFont typeface="Arial" panose="020B0604020202020204" pitchFamily="34" charset="0"/>
              <a:buChar char="•"/>
              <a:tabLst>
                <a:tab pos="480695" algn="l"/>
                <a:tab pos="3616325" algn="l"/>
              </a:tabLst>
            </a:pP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rozbudowę SP nr 48 przy ul. Jowisza 60</a:t>
            </a:r>
            <a:r>
              <a:rPr lang="pl-PL" dirty="0">
                <a:latin typeface="Times New Roman" panose="02020603050405020304" pitchFamily="18" charset="0"/>
                <a:ea typeface="Times New Roman" panose="02020603050405020304" pitchFamily="18" charset="0"/>
              </a:rPr>
              <a:t> - </a:t>
            </a:r>
            <a:r>
              <a:rPr lang="pl-PL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1.405.823 zł</a:t>
            </a:r>
          </a:p>
          <a:p>
            <a:pPr marL="285750" lvl="0" indent="-285750">
              <a:buFont typeface="Arial" panose="020B0604020202020204" pitchFamily="34" charset="0"/>
              <a:buChar char="•"/>
              <a:tabLst>
                <a:tab pos="480695" algn="l"/>
                <a:tab pos="3616325" algn="l"/>
              </a:tabLst>
            </a:pP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wydatki inwestycyjne w ramach projektu „Dostępna szkoła”</a:t>
            </a:r>
            <a:r>
              <a:rPr lang="pl-PL" dirty="0">
                <a:latin typeface="Times New Roman" panose="02020603050405020304" pitchFamily="18" charset="0"/>
                <a:ea typeface="Times New Roman" panose="02020603050405020304" pitchFamily="18" charset="0"/>
              </a:rPr>
              <a:t> - </a:t>
            </a:r>
            <a:r>
              <a:rPr lang="pl-PL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1.111.636 zł</a:t>
            </a:r>
          </a:p>
          <a:p>
            <a:pPr marL="285750" lvl="0" indent="-285750">
              <a:buFont typeface="Arial" panose="020B0604020202020204" pitchFamily="34" charset="0"/>
              <a:buChar char="•"/>
              <a:tabLst>
                <a:tab pos="480695" algn="l"/>
                <a:tab pos="3616325" algn="l"/>
              </a:tabLst>
            </a:pP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rozbudowę SP Nr 37 przy ul. </a:t>
            </a:r>
            <a:r>
              <a:rPr lang="pl-PL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Wiczlińskiej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50a	</a:t>
            </a:r>
            <a:r>
              <a:rPr lang="pl-PL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pl-PL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853.792 zł</a:t>
            </a:r>
          </a:p>
          <a:p>
            <a:pPr algn="ctr"/>
            <a:endParaRPr lang="pl-PL" sz="3200" b="1" dirty="0"/>
          </a:p>
        </p:txBody>
      </p:sp>
    </p:spTree>
    <p:extLst>
      <p:ext uri="{BB962C8B-B14F-4D97-AF65-F5344CB8AC3E}">
        <p14:creationId xmlns:p14="http://schemas.microsoft.com/office/powerpoint/2010/main" val="20247814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0" y="6796631"/>
            <a:ext cx="7199313" cy="25552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4000" rtlCol="0" anchor="ctr"/>
          <a:lstStyle/>
          <a:p>
            <a:pPr algn="ctr"/>
            <a:r>
              <a:rPr lang="pl-PL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Wykonanie Budżetu Miasta Gdyni za rok 2023</a:t>
            </a:r>
          </a:p>
        </p:txBody>
      </p:sp>
      <p:sp>
        <p:nvSpPr>
          <p:cNvPr id="11" name="Prostokąt 10"/>
          <p:cNvSpPr/>
          <p:nvPr/>
        </p:nvSpPr>
        <p:spPr>
          <a:xfrm>
            <a:off x="-1" y="146489"/>
            <a:ext cx="7199313" cy="45267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4000" rtlCol="0" anchor="ctr"/>
          <a:lstStyle/>
          <a:p>
            <a:pPr algn="ctr"/>
            <a:r>
              <a:rPr lang="pl-PL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WYKONANIE BUDŻETU MIASTA GDYNI za rok 2023</a:t>
            </a:r>
          </a:p>
        </p:txBody>
      </p:sp>
      <p:sp>
        <p:nvSpPr>
          <p:cNvPr id="46" name="Owal 45"/>
          <p:cNvSpPr/>
          <p:nvPr/>
        </p:nvSpPr>
        <p:spPr>
          <a:xfrm>
            <a:off x="1585593" y="1114422"/>
            <a:ext cx="469233" cy="461504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pl-PL" sz="1100" b="1" dirty="0">
                <a:solidFill>
                  <a:schemeClr val="bg1">
                    <a:lumMod val="95000"/>
                  </a:schemeClr>
                </a:solidFill>
                <a:latin typeface="Arial Rounded MT Bold" panose="020F0704030504030204" pitchFamily="34" charset="0"/>
              </a:rPr>
              <a:t>PLN</a:t>
            </a:r>
          </a:p>
        </p:txBody>
      </p:sp>
      <p:sp>
        <p:nvSpPr>
          <p:cNvPr id="10" name="pole tekstowe 9">
            <a:extLst>
              <a:ext uri="{FF2B5EF4-FFF2-40B4-BE49-F238E27FC236}">
                <a16:creationId xmlns:a16="http://schemas.microsoft.com/office/drawing/2014/main" id="{0E7880AF-E095-446A-98AB-D2EF38251662}"/>
              </a:ext>
            </a:extLst>
          </p:cNvPr>
          <p:cNvSpPr txBox="1"/>
          <p:nvPr/>
        </p:nvSpPr>
        <p:spPr>
          <a:xfrm>
            <a:off x="958362" y="656285"/>
            <a:ext cx="55127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600" b="1" dirty="0"/>
              <a:t>DOCHODY WŁASNE – podatki  opłaty pobierane przez miasto</a:t>
            </a:r>
          </a:p>
        </p:txBody>
      </p:sp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250BB3FC-6377-EC0D-2B03-D6F2D1201B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2951395"/>
              </p:ext>
            </p:extLst>
          </p:nvPr>
        </p:nvGraphicFramePr>
        <p:xfrm>
          <a:off x="92930" y="1051962"/>
          <a:ext cx="7013449" cy="56152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4942">
                  <a:extLst>
                    <a:ext uri="{9D8B030D-6E8A-4147-A177-3AD203B41FA5}">
                      <a16:colId xmlns:a16="http://schemas.microsoft.com/office/drawing/2014/main" val="1738008676"/>
                    </a:ext>
                  </a:extLst>
                </a:gridCol>
                <a:gridCol w="3371243">
                  <a:extLst>
                    <a:ext uri="{9D8B030D-6E8A-4147-A177-3AD203B41FA5}">
                      <a16:colId xmlns:a16="http://schemas.microsoft.com/office/drawing/2014/main" val="602056196"/>
                    </a:ext>
                  </a:extLst>
                </a:gridCol>
                <a:gridCol w="858052">
                  <a:extLst>
                    <a:ext uri="{9D8B030D-6E8A-4147-A177-3AD203B41FA5}">
                      <a16:colId xmlns:a16="http://schemas.microsoft.com/office/drawing/2014/main" val="2383566201"/>
                    </a:ext>
                  </a:extLst>
                </a:gridCol>
                <a:gridCol w="858052">
                  <a:extLst>
                    <a:ext uri="{9D8B030D-6E8A-4147-A177-3AD203B41FA5}">
                      <a16:colId xmlns:a16="http://schemas.microsoft.com/office/drawing/2014/main" val="3332055125"/>
                    </a:ext>
                  </a:extLst>
                </a:gridCol>
                <a:gridCol w="808375">
                  <a:extLst>
                    <a:ext uri="{9D8B030D-6E8A-4147-A177-3AD203B41FA5}">
                      <a16:colId xmlns:a16="http://schemas.microsoft.com/office/drawing/2014/main" val="2994579214"/>
                    </a:ext>
                  </a:extLst>
                </a:gridCol>
                <a:gridCol w="782785">
                  <a:extLst>
                    <a:ext uri="{9D8B030D-6E8A-4147-A177-3AD203B41FA5}">
                      <a16:colId xmlns:a16="http://schemas.microsoft.com/office/drawing/2014/main" val="1432042844"/>
                    </a:ext>
                  </a:extLst>
                </a:gridCol>
              </a:tblGrid>
              <a:tr h="607870">
                <a:tc>
                  <a:txBody>
                    <a:bodyPr/>
                    <a:lstStyle/>
                    <a:p>
                      <a:pPr algn="ctr"/>
                      <a:r>
                        <a:rPr lang="pl-PL" sz="1200">
                          <a:effectLst/>
                        </a:rPr>
                        <a:t>Lp.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>
                          <a:effectLst/>
                        </a:rPr>
                        <a:t>Wyszczególnienie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>
                          <a:effectLst/>
                        </a:rPr>
                        <a:t>Plan 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>
                          <a:effectLst/>
                        </a:rPr>
                        <a:t>Wykonanie 2023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>
                          <a:effectLst/>
                        </a:rPr>
                        <a:t>Stopień wykonania planu (%)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>
                          <a:effectLst/>
                        </a:rPr>
                        <a:t>Udział w strukturze (%)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extLst>
                  <a:ext uri="{0D108BD9-81ED-4DB2-BD59-A6C34878D82A}">
                    <a16:rowId xmlns:a16="http://schemas.microsoft.com/office/drawing/2014/main" val="1090062708"/>
                  </a:ext>
                </a:extLst>
              </a:tr>
              <a:tr h="419869">
                <a:tc>
                  <a:txBody>
                    <a:bodyPr/>
                    <a:lstStyle/>
                    <a:p>
                      <a:pPr algn="ctr"/>
                      <a:r>
                        <a:rPr lang="pl-PL" sz="1200">
                          <a:effectLst/>
                        </a:rPr>
                        <a:t>1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r>
                        <a:rPr lang="pl-PL" sz="1200" b="1" dirty="0">
                          <a:effectLst/>
                        </a:rPr>
                        <a:t>podatek od nieruchomości </a:t>
                      </a:r>
                      <a:endParaRPr lang="pl-PL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200" b="1" dirty="0">
                          <a:effectLst/>
                        </a:rPr>
                        <a:t>199 544 000</a:t>
                      </a:r>
                      <a:endParaRPr lang="pl-PL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200" b="1" dirty="0">
                          <a:effectLst/>
                        </a:rPr>
                        <a:t>195 618 962</a:t>
                      </a:r>
                      <a:endParaRPr lang="pl-PL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>
                          <a:effectLst/>
                        </a:rPr>
                        <a:t>98,0%</a:t>
                      </a:r>
                      <a:endParaRPr lang="pl-PL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>
                          <a:effectLst/>
                        </a:rPr>
                        <a:t>56,6%</a:t>
                      </a:r>
                      <a:endParaRPr lang="pl-PL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extLst>
                  <a:ext uri="{0D108BD9-81ED-4DB2-BD59-A6C34878D82A}">
                    <a16:rowId xmlns:a16="http://schemas.microsoft.com/office/drawing/2014/main" val="3808708226"/>
                  </a:ext>
                </a:extLst>
              </a:tr>
              <a:tr h="231868">
                <a:tc>
                  <a:txBody>
                    <a:bodyPr/>
                    <a:lstStyle/>
                    <a:p>
                      <a:pPr algn="ctr"/>
                      <a:r>
                        <a:rPr lang="pl-PL" sz="1200">
                          <a:effectLst/>
                        </a:rPr>
                        <a:t>2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r>
                        <a:rPr lang="pl-PL" sz="1200">
                          <a:effectLst/>
                        </a:rPr>
                        <a:t>podatek od środków transportowych 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200">
                          <a:effectLst/>
                        </a:rPr>
                        <a:t>8 200 000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200">
                          <a:effectLst/>
                        </a:rPr>
                        <a:t>6 654 890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>
                          <a:effectLst/>
                        </a:rPr>
                        <a:t>81,2%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>
                          <a:effectLst/>
                        </a:rPr>
                        <a:t>1,9%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extLst>
                  <a:ext uri="{0D108BD9-81ED-4DB2-BD59-A6C34878D82A}">
                    <a16:rowId xmlns:a16="http://schemas.microsoft.com/office/drawing/2014/main" val="1466059147"/>
                  </a:ext>
                </a:extLst>
              </a:tr>
              <a:tr h="231868">
                <a:tc>
                  <a:txBody>
                    <a:bodyPr/>
                    <a:lstStyle/>
                    <a:p>
                      <a:pPr algn="ctr"/>
                      <a:r>
                        <a:rPr lang="pl-PL" sz="1200">
                          <a:effectLst/>
                        </a:rPr>
                        <a:t>3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r>
                        <a:rPr lang="pl-PL" sz="1200">
                          <a:effectLst/>
                        </a:rPr>
                        <a:t>podatek rolny 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200">
                          <a:effectLst/>
                        </a:rPr>
                        <a:t>61 000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200">
                          <a:effectLst/>
                        </a:rPr>
                        <a:t>61 397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>
                          <a:effectLst/>
                        </a:rPr>
                        <a:t>100,7%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>
                          <a:effectLst/>
                        </a:rPr>
                        <a:t>0,0%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extLst>
                  <a:ext uri="{0D108BD9-81ED-4DB2-BD59-A6C34878D82A}">
                    <a16:rowId xmlns:a16="http://schemas.microsoft.com/office/drawing/2014/main" val="1932626236"/>
                  </a:ext>
                </a:extLst>
              </a:tr>
              <a:tr h="231868">
                <a:tc>
                  <a:txBody>
                    <a:bodyPr/>
                    <a:lstStyle/>
                    <a:p>
                      <a:pPr algn="ctr"/>
                      <a:r>
                        <a:rPr lang="pl-PL" sz="1200">
                          <a:effectLst/>
                        </a:rPr>
                        <a:t>4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r>
                        <a:rPr lang="pl-PL" sz="1200">
                          <a:effectLst/>
                        </a:rPr>
                        <a:t>podatek leśny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200">
                          <a:effectLst/>
                        </a:rPr>
                        <a:t>279 000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200">
                          <a:effectLst/>
                        </a:rPr>
                        <a:t>381 518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>
                          <a:effectLst/>
                        </a:rPr>
                        <a:t>136,7%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>
                          <a:effectLst/>
                        </a:rPr>
                        <a:t>0,1%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extLst>
                  <a:ext uri="{0D108BD9-81ED-4DB2-BD59-A6C34878D82A}">
                    <a16:rowId xmlns:a16="http://schemas.microsoft.com/office/drawing/2014/main" val="2279035289"/>
                  </a:ext>
                </a:extLst>
              </a:tr>
              <a:tr h="419869">
                <a:tc>
                  <a:txBody>
                    <a:bodyPr/>
                    <a:lstStyle/>
                    <a:p>
                      <a:pPr algn="ctr"/>
                      <a:r>
                        <a:rPr lang="pl-PL" sz="1200">
                          <a:effectLst/>
                        </a:rPr>
                        <a:t>5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r>
                        <a:rPr lang="pl-PL" sz="1200">
                          <a:effectLst/>
                        </a:rPr>
                        <a:t>rekompensata utraconych dochodów (z PFRON-u) z tytułu zwolnień w podatkach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200">
                          <a:effectLst/>
                        </a:rPr>
                        <a:t>250 000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200">
                          <a:effectLst/>
                        </a:rPr>
                        <a:t>264 776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>
                          <a:effectLst/>
                        </a:rPr>
                        <a:t>105,9%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>
                          <a:effectLst/>
                        </a:rPr>
                        <a:t>0,1%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extLst>
                  <a:ext uri="{0D108BD9-81ED-4DB2-BD59-A6C34878D82A}">
                    <a16:rowId xmlns:a16="http://schemas.microsoft.com/office/drawing/2014/main" val="1958367539"/>
                  </a:ext>
                </a:extLst>
              </a:tr>
              <a:tr h="231868">
                <a:tc>
                  <a:txBody>
                    <a:bodyPr/>
                    <a:lstStyle/>
                    <a:p>
                      <a:pPr algn="ctr"/>
                      <a:r>
                        <a:rPr lang="pl-PL" sz="1200">
                          <a:effectLst/>
                        </a:rPr>
                        <a:t>6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r>
                        <a:rPr lang="pl-PL" sz="1200">
                          <a:effectLst/>
                        </a:rPr>
                        <a:t>opłata skarbowa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200">
                          <a:effectLst/>
                        </a:rPr>
                        <a:t>3 000 000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200">
                          <a:effectLst/>
                        </a:rPr>
                        <a:t>2 647 030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>
                          <a:effectLst/>
                        </a:rPr>
                        <a:t>88,2%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>
                          <a:effectLst/>
                        </a:rPr>
                        <a:t>0,8%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extLst>
                  <a:ext uri="{0D108BD9-81ED-4DB2-BD59-A6C34878D82A}">
                    <a16:rowId xmlns:a16="http://schemas.microsoft.com/office/drawing/2014/main" val="774983194"/>
                  </a:ext>
                </a:extLst>
              </a:tr>
              <a:tr h="419869">
                <a:tc>
                  <a:txBody>
                    <a:bodyPr/>
                    <a:lstStyle/>
                    <a:p>
                      <a:pPr algn="ctr"/>
                      <a:r>
                        <a:rPr lang="pl-PL" sz="1200">
                          <a:effectLst/>
                        </a:rPr>
                        <a:t>7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r>
                        <a:rPr lang="pl-PL" sz="1200">
                          <a:effectLst/>
                        </a:rPr>
                        <a:t>dochody z tyt. ustawy o przeciwdziałaniu alkoholizmowi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200">
                          <a:effectLst/>
                        </a:rPr>
                        <a:t>5 500 000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200">
                          <a:effectLst/>
                        </a:rPr>
                        <a:t>7 822 225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>
                          <a:effectLst/>
                        </a:rPr>
                        <a:t>142,2%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>
                          <a:effectLst/>
                        </a:rPr>
                        <a:t>2,3%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extLst>
                  <a:ext uri="{0D108BD9-81ED-4DB2-BD59-A6C34878D82A}">
                    <a16:rowId xmlns:a16="http://schemas.microsoft.com/office/drawing/2014/main" val="586293766"/>
                  </a:ext>
                </a:extLst>
              </a:tr>
              <a:tr h="607870">
                <a:tc>
                  <a:txBody>
                    <a:bodyPr/>
                    <a:lstStyle/>
                    <a:p>
                      <a:pPr algn="ctr"/>
                      <a:r>
                        <a:rPr lang="pl-PL" sz="1200">
                          <a:effectLst/>
                        </a:rPr>
                        <a:t>8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r>
                        <a:rPr lang="pl-PL" sz="1200">
                          <a:effectLst/>
                        </a:rPr>
                        <a:t>dochody z tyt. opłaty za zezwolenie na obrót hurtowy napojami alkoholowymi w opakowaniach do 300 ml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200">
                          <a:effectLst/>
                        </a:rPr>
                        <a:t>1 500 000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200">
                          <a:effectLst/>
                        </a:rPr>
                        <a:t>1 934 375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>
                          <a:effectLst/>
                        </a:rPr>
                        <a:t>129,0%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>
                          <a:effectLst/>
                        </a:rPr>
                        <a:t>0,6%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extLst>
                  <a:ext uri="{0D108BD9-81ED-4DB2-BD59-A6C34878D82A}">
                    <a16:rowId xmlns:a16="http://schemas.microsoft.com/office/drawing/2014/main" val="573728497"/>
                  </a:ext>
                </a:extLst>
              </a:tr>
              <a:tr h="231868">
                <a:tc>
                  <a:txBody>
                    <a:bodyPr/>
                    <a:lstStyle/>
                    <a:p>
                      <a:pPr algn="ctr"/>
                      <a:r>
                        <a:rPr lang="pl-PL" sz="1200">
                          <a:effectLst/>
                        </a:rPr>
                        <a:t>9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r>
                        <a:rPr lang="pl-PL" sz="1200">
                          <a:effectLst/>
                        </a:rPr>
                        <a:t>opłaty komunikacyjne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200">
                          <a:effectLst/>
                        </a:rPr>
                        <a:t>4 200 000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200">
                          <a:effectLst/>
                        </a:rPr>
                        <a:t>3 977 620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>
                          <a:effectLst/>
                        </a:rPr>
                        <a:t>94,7%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>
                          <a:effectLst/>
                        </a:rPr>
                        <a:t>1,2%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extLst>
                  <a:ext uri="{0D108BD9-81ED-4DB2-BD59-A6C34878D82A}">
                    <a16:rowId xmlns:a16="http://schemas.microsoft.com/office/drawing/2014/main" val="2860707792"/>
                  </a:ext>
                </a:extLst>
              </a:tr>
              <a:tr h="231868">
                <a:tc>
                  <a:txBody>
                    <a:bodyPr/>
                    <a:lstStyle/>
                    <a:p>
                      <a:pPr algn="ctr"/>
                      <a:r>
                        <a:rPr lang="pl-PL" sz="1200">
                          <a:effectLst/>
                        </a:rPr>
                        <a:t>10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r>
                        <a:rPr lang="pl-PL" sz="1200">
                          <a:effectLst/>
                        </a:rPr>
                        <a:t>opłaty lokalne (opłata targowa i miejscowa)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200">
                          <a:effectLst/>
                        </a:rPr>
                        <a:t>530 000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200">
                          <a:effectLst/>
                        </a:rPr>
                        <a:t>594 051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>
                          <a:effectLst/>
                        </a:rPr>
                        <a:t>112,1%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>
                          <a:effectLst/>
                        </a:rPr>
                        <a:t>0,2%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extLst>
                  <a:ext uri="{0D108BD9-81ED-4DB2-BD59-A6C34878D82A}">
                    <a16:rowId xmlns:a16="http://schemas.microsoft.com/office/drawing/2014/main" val="1095356905"/>
                  </a:ext>
                </a:extLst>
              </a:tr>
              <a:tr h="231868">
                <a:tc>
                  <a:txBody>
                    <a:bodyPr/>
                    <a:lstStyle/>
                    <a:p>
                      <a:pPr algn="ctr"/>
                      <a:r>
                        <a:rPr lang="pl-PL" sz="1200">
                          <a:effectLst/>
                        </a:rPr>
                        <a:t>11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r>
                        <a:rPr lang="pl-PL" sz="1200" b="1" dirty="0">
                          <a:effectLst/>
                        </a:rPr>
                        <a:t>wpływy ze strefy płatnego parkowania</a:t>
                      </a:r>
                      <a:endParaRPr lang="pl-PL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200" b="1">
                          <a:effectLst/>
                        </a:rPr>
                        <a:t>32 150 000</a:t>
                      </a:r>
                      <a:endParaRPr lang="pl-PL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200" b="1" dirty="0">
                          <a:effectLst/>
                        </a:rPr>
                        <a:t>35 933 121</a:t>
                      </a:r>
                      <a:endParaRPr lang="pl-PL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>
                          <a:effectLst/>
                        </a:rPr>
                        <a:t>111,8%</a:t>
                      </a:r>
                      <a:endParaRPr lang="pl-PL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>
                          <a:effectLst/>
                        </a:rPr>
                        <a:t>10,4%</a:t>
                      </a:r>
                      <a:endParaRPr lang="pl-PL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extLst>
                  <a:ext uri="{0D108BD9-81ED-4DB2-BD59-A6C34878D82A}">
                    <a16:rowId xmlns:a16="http://schemas.microsoft.com/office/drawing/2014/main" val="2328343803"/>
                  </a:ext>
                </a:extLst>
              </a:tr>
              <a:tr h="419869">
                <a:tc>
                  <a:txBody>
                    <a:bodyPr/>
                    <a:lstStyle/>
                    <a:p>
                      <a:pPr algn="ctr"/>
                      <a:r>
                        <a:rPr lang="pl-PL" sz="1200">
                          <a:effectLst/>
                        </a:rPr>
                        <a:t>12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r>
                        <a:rPr lang="pl-PL" sz="1200" dirty="0">
                          <a:effectLst/>
                        </a:rPr>
                        <a:t>opłaty za zajęcie pasa drogowego, umieszczanie reklam i stoisk w pasie drogowy i in.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200">
                          <a:effectLst/>
                        </a:rPr>
                        <a:t>5 401 950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200">
                          <a:effectLst/>
                        </a:rPr>
                        <a:t>4 979 503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>
                          <a:effectLst/>
                        </a:rPr>
                        <a:t>92,2%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>
                          <a:effectLst/>
                        </a:rPr>
                        <a:t>1,4%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extLst>
                  <a:ext uri="{0D108BD9-81ED-4DB2-BD59-A6C34878D82A}">
                    <a16:rowId xmlns:a16="http://schemas.microsoft.com/office/drawing/2014/main" val="688303965"/>
                  </a:ext>
                </a:extLst>
              </a:tr>
              <a:tr h="231868">
                <a:tc>
                  <a:txBody>
                    <a:bodyPr/>
                    <a:lstStyle/>
                    <a:p>
                      <a:pPr algn="ctr"/>
                      <a:r>
                        <a:rPr lang="pl-PL" sz="1200">
                          <a:effectLst/>
                        </a:rPr>
                        <a:t>13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r>
                        <a:rPr lang="pl-PL" sz="1200">
                          <a:effectLst/>
                        </a:rPr>
                        <a:t>opłata adiacencka i renta planistyczna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200">
                          <a:effectLst/>
                        </a:rPr>
                        <a:t>200 000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200">
                          <a:effectLst/>
                        </a:rPr>
                        <a:t>774 051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>
                          <a:effectLst/>
                        </a:rPr>
                        <a:t>387,0%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>
                          <a:effectLst/>
                        </a:rPr>
                        <a:t>0,2%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extLst>
                  <a:ext uri="{0D108BD9-81ED-4DB2-BD59-A6C34878D82A}">
                    <a16:rowId xmlns:a16="http://schemas.microsoft.com/office/drawing/2014/main" val="3046999540"/>
                  </a:ext>
                </a:extLst>
              </a:tr>
              <a:tr h="231868">
                <a:tc>
                  <a:txBody>
                    <a:bodyPr/>
                    <a:lstStyle/>
                    <a:p>
                      <a:pPr algn="ctr"/>
                      <a:r>
                        <a:rPr lang="pl-PL" sz="1200">
                          <a:effectLst/>
                        </a:rPr>
                        <a:t>14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r>
                        <a:rPr lang="pl-PL" sz="1200" b="1" dirty="0">
                          <a:effectLst/>
                        </a:rPr>
                        <a:t>opłata za gospodarowanie odpadami komunalnymi</a:t>
                      </a:r>
                      <a:endParaRPr lang="pl-PL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200" b="1" dirty="0">
                          <a:effectLst/>
                        </a:rPr>
                        <a:t>82 000 000</a:t>
                      </a:r>
                      <a:endParaRPr lang="pl-PL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200" b="1" dirty="0">
                          <a:effectLst/>
                        </a:rPr>
                        <a:t>83 016 195</a:t>
                      </a:r>
                      <a:endParaRPr lang="pl-PL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>
                          <a:effectLst/>
                        </a:rPr>
                        <a:t>101,2%</a:t>
                      </a:r>
                      <a:endParaRPr lang="pl-PL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>
                          <a:effectLst/>
                        </a:rPr>
                        <a:t>24,0%</a:t>
                      </a:r>
                      <a:endParaRPr lang="pl-PL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extLst>
                  <a:ext uri="{0D108BD9-81ED-4DB2-BD59-A6C34878D82A}">
                    <a16:rowId xmlns:a16="http://schemas.microsoft.com/office/drawing/2014/main" val="2314285727"/>
                  </a:ext>
                </a:extLst>
              </a:tr>
              <a:tr h="231868">
                <a:tc>
                  <a:txBody>
                    <a:bodyPr/>
                    <a:lstStyle/>
                    <a:p>
                      <a:pPr algn="ctr"/>
                      <a:r>
                        <a:rPr lang="pl-PL" sz="1200">
                          <a:effectLst/>
                        </a:rPr>
                        <a:t>15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r>
                        <a:rPr lang="pl-PL" sz="1200" dirty="0">
                          <a:effectLst/>
                        </a:rPr>
                        <a:t>odsetki i opłata prolongacyjna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200">
                          <a:effectLst/>
                        </a:rPr>
                        <a:t>353 000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200">
                          <a:effectLst/>
                        </a:rPr>
                        <a:t>1 084 399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>
                          <a:effectLst/>
                        </a:rPr>
                        <a:t>307,2%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>
                          <a:effectLst/>
                        </a:rPr>
                        <a:t>0,3%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extLst>
                  <a:ext uri="{0D108BD9-81ED-4DB2-BD59-A6C34878D82A}">
                    <a16:rowId xmlns:a16="http://schemas.microsoft.com/office/drawing/2014/main" val="2955725939"/>
                  </a:ext>
                </a:extLst>
              </a:tr>
              <a:tr h="231868">
                <a:tc gridSpan="2">
                  <a:txBody>
                    <a:bodyPr/>
                    <a:lstStyle/>
                    <a:p>
                      <a:pPr algn="ctr"/>
                      <a:r>
                        <a:rPr lang="pl-PL" sz="1200">
                          <a:effectLst/>
                        </a:rPr>
                        <a:t>razem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200">
                          <a:effectLst/>
                        </a:rPr>
                        <a:t>343 168 950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200">
                          <a:effectLst/>
                        </a:rPr>
                        <a:t>345 744 112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>
                          <a:effectLst/>
                        </a:rPr>
                        <a:t>100,8%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effectLst/>
                        </a:rPr>
                        <a:t>100,0%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extLst>
                  <a:ext uri="{0D108BD9-81ED-4DB2-BD59-A6C34878D82A}">
                    <a16:rowId xmlns:a16="http://schemas.microsoft.com/office/drawing/2014/main" val="24895519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38825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0" y="6796631"/>
            <a:ext cx="7199313" cy="25552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4000" rtlCol="0" anchor="ctr"/>
          <a:lstStyle/>
          <a:p>
            <a:pPr algn="ctr"/>
            <a:r>
              <a:rPr lang="pl-PL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Wykonanie Budżetu Miasta Gdyni za rok 2023</a:t>
            </a:r>
          </a:p>
        </p:txBody>
      </p:sp>
      <p:sp>
        <p:nvSpPr>
          <p:cNvPr id="11" name="Prostokąt 10"/>
          <p:cNvSpPr/>
          <p:nvPr/>
        </p:nvSpPr>
        <p:spPr>
          <a:xfrm>
            <a:off x="-1" y="146489"/>
            <a:ext cx="7199313" cy="45267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4000" rtlCol="0" anchor="ctr"/>
          <a:lstStyle/>
          <a:p>
            <a:pPr algn="ctr"/>
            <a:r>
              <a:rPr lang="pl-PL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WYKONANIE BUDŻETU MIASTA GDYNI za rok 2023</a:t>
            </a:r>
          </a:p>
        </p:txBody>
      </p:sp>
      <p:sp>
        <p:nvSpPr>
          <p:cNvPr id="46" name="Owal 45"/>
          <p:cNvSpPr/>
          <p:nvPr/>
        </p:nvSpPr>
        <p:spPr>
          <a:xfrm>
            <a:off x="1585593" y="1114422"/>
            <a:ext cx="469233" cy="461504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pl-PL" sz="1100" b="1" dirty="0">
                <a:solidFill>
                  <a:schemeClr val="bg1">
                    <a:lumMod val="95000"/>
                  </a:schemeClr>
                </a:solidFill>
                <a:latin typeface="Arial Rounded MT Bold" panose="020F0704030504030204" pitchFamily="34" charset="0"/>
              </a:rPr>
              <a:t>PLN</a:t>
            </a:r>
          </a:p>
        </p:txBody>
      </p:sp>
      <p:sp>
        <p:nvSpPr>
          <p:cNvPr id="35" name="pole tekstowe 34">
            <a:extLst>
              <a:ext uri="{FF2B5EF4-FFF2-40B4-BE49-F238E27FC236}">
                <a16:creationId xmlns:a16="http://schemas.microsoft.com/office/drawing/2014/main" id="{CDAE1DB6-60CB-4180-9CF1-BC1648E27963}"/>
              </a:ext>
            </a:extLst>
          </p:cNvPr>
          <p:cNvSpPr txBox="1"/>
          <p:nvPr/>
        </p:nvSpPr>
        <p:spPr>
          <a:xfrm>
            <a:off x="780445" y="948599"/>
            <a:ext cx="5500397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>
              <a:spcBef>
                <a:spcPts val="1200"/>
              </a:spcBef>
              <a:spcAft>
                <a:spcPts val="600"/>
              </a:spcAft>
              <a:tabLst>
                <a:tab pos="228600" algn="l"/>
              </a:tabLst>
            </a:pPr>
            <a:r>
              <a:rPr lang="pl-PL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Podatek od nieruchomości (2023 r.) – 195.618.962</a:t>
            </a:r>
            <a:r>
              <a:rPr lang="pl-PL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l-PL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zł </a:t>
            </a:r>
            <a:endParaRPr lang="pl-PL" b="1" i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lvl="0" indent="-285750" algn="just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28600" algn="l"/>
              </a:tabLst>
            </a:pP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podatek od nieruchomości osób fizycznych 39.364.217   zł tj.   </a:t>
            </a:r>
            <a:r>
              <a:rPr lang="pl-PL" dirty="0">
                <a:latin typeface="Times New Roman" panose="02020603050405020304" pitchFamily="18" charset="0"/>
                <a:ea typeface="Times New Roman" panose="02020603050405020304" pitchFamily="18" charset="0"/>
              </a:rPr>
              <a:t>98,7 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% planu, wzrost o 14,1%.</a:t>
            </a:r>
          </a:p>
          <a:p>
            <a:pPr marL="285750" lvl="0" indent="-285750" algn="just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28600" algn="l"/>
              </a:tabLst>
            </a:pP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podatek od nieruchomości osób prawnych 156.254.745   zł tj.  97,9</a:t>
            </a:r>
            <a:r>
              <a:rPr lang="pl-PL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% planu, wzrost o 8,4%.</a:t>
            </a:r>
            <a:r>
              <a:rPr lang="pl-PL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pl-PL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id="{4CD82212-116F-6907-FC72-8AA5F078E403}"/>
              </a:ext>
            </a:extLst>
          </p:cNvPr>
          <p:cNvSpPr txBox="1"/>
          <p:nvPr/>
        </p:nvSpPr>
        <p:spPr>
          <a:xfrm>
            <a:off x="711432" y="3342226"/>
            <a:ext cx="5500397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>
              <a:spcBef>
                <a:spcPts val="1200"/>
              </a:spcBef>
              <a:spcAft>
                <a:spcPts val="600"/>
              </a:spcAft>
              <a:tabLst>
                <a:tab pos="228600" algn="l"/>
              </a:tabLst>
            </a:pPr>
            <a:r>
              <a:rPr lang="pl-PL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Podatek od nieruchomości (2022 r.) – 178.666.996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l-PL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zł </a:t>
            </a:r>
            <a:endParaRPr lang="pl-PL" b="1" i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lvl="0" indent="-285750" algn="just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28600" algn="l"/>
              </a:tabLst>
            </a:pP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podatek od nieruchomości osób fizycznych 34.485.275  zł tj.   104,5% planu</a:t>
            </a:r>
          </a:p>
          <a:p>
            <a:pPr marL="285750" lvl="0" indent="-285750" algn="just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28600" algn="l"/>
              </a:tabLst>
            </a:pP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podatek od nieruchomości osób prawnych 144.181.722  zł tj.   </a:t>
            </a:r>
            <a:r>
              <a:rPr lang="pl-PL" dirty="0">
                <a:latin typeface="Times New Roman" panose="02020603050405020304" pitchFamily="18" charset="0"/>
                <a:ea typeface="Times New Roman" panose="02020603050405020304" pitchFamily="18" charset="0"/>
              </a:rPr>
              <a:t>101 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% planu.</a:t>
            </a:r>
          </a:p>
        </p:txBody>
      </p:sp>
    </p:spTree>
    <p:extLst>
      <p:ext uri="{BB962C8B-B14F-4D97-AF65-F5344CB8AC3E}">
        <p14:creationId xmlns:p14="http://schemas.microsoft.com/office/powerpoint/2010/main" val="21953059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0" y="6796631"/>
            <a:ext cx="7199313" cy="25552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4000" rtlCol="0" anchor="ctr"/>
          <a:lstStyle/>
          <a:p>
            <a:pPr algn="ctr"/>
            <a:r>
              <a:rPr lang="pl-PL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Wykonanie Budżetu Miasta Gdyni za rok 2023</a:t>
            </a:r>
          </a:p>
        </p:txBody>
      </p:sp>
      <p:sp>
        <p:nvSpPr>
          <p:cNvPr id="11" name="Prostokąt 10"/>
          <p:cNvSpPr/>
          <p:nvPr/>
        </p:nvSpPr>
        <p:spPr>
          <a:xfrm>
            <a:off x="-1" y="86104"/>
            <a:ext cx="7199313" cy="45267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4000" rtlCol="0" anchor="ctr"/>
          <a:lstStyle/>
          <a:p>
            <a:pPr algn="ctr"/>
            <a:r>
              <a:rPr lang="pl-PL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WYKONANIE BUDŻETU MIASTA GDYNI za rok 2023</a:t>
            </a:r>
          </a:p>
        </p:txBody>
      </p:sp>
      <p:sp>
        <p:nvSpPr>
          <p:cNvPr id="46" name="Owal 45"/>
          <p:cNvSpPr/>
          <p:nvPr/>
        </p:nvSpPr>
        <p:spPr>
          <a:xfrm>
            <a:off x="1585593" y="1114422"/>
            <a:ext cx="469233" cy="461504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pl-PL" sz="1100" b="1" dirty="0">
                <a:solidFill>
                  <a:schemeClr val="bg1">
                    <a:lumMod val="95000"/>
                  </a:schemeClr>
                </a:solidFill>
                <a:latin typeface="Arial Rounded MT Bold" panose="020F0704030504030204" pitchFamily="34" charset="0"/>
              </a:rPr>
              <a:t>PLN</a:t>
            </a:r>
          </a:p>
        </p:txBody>
      </p:sp>
      <p:sp>
        <p:nvSpPr>
          <p:cNvPr id="10" name="pole tekstowe 9">
            <a:extLst>
              <a:ext uri="{FF2B5EF4-FFF2-40B4-BE49-F238E27FC236}">
                <a16:creationId xmlns:a16="http://schemas.microsoft.com/office/drawing/2014/main" id="{0E7880AF-E095-446A-98AB-D2EF38251662}"/>
              </a:ext>
            </a:extLst>
          </p:cNvPr>
          <p:cNvSpPr txBox="1"/>
          <p:nvPr/>
        </p:nvSpPr>
        <p:spPr>
          <a:xfrm>
            <a:off x="729762" y="931254"/>
            <a:ext cx="55127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600" b="1" dirty="0"/>
              <a:t>DOCHODY WŁASNE – podatki pobierane przez US</a:t>
            </a:r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B09029DD-0565-5551-322C-E1BA873DD4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9829381"/>
              </p:ext>
            </p:extLst>
          </p:nvPr>
        </p:nvGraphicFramePr>
        <p:xfrm>
          <a:off x="99026" y="1621070"/>
          <a:ext cx="7001257" cy="241214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60719">
                  <a:extLst>
                    <a:ext uri="{9D8B030D-6E8A-4147-A177-3AD203B41FA5}">
                      <a16:colId xmlns:a16="http://schemas.microsoft.com/office/drawing/2014/main" val="389587501"/>
                    </a:ext>
                  </a:extLst>
                </a:gridCol>
                <a:gridCol w="738919">
                  <a:extLst>
                    <a:ext uri="{9D8B030D-6E8A-4147-A177-3AD203B41FA5}">
                      <a16:colId xmlns:a16="http://schemas.microsoft.com/office/drawing/2014/main" val="1026404755"/>
                    </a:ext>
                  </a:extLst>
                </a:gridCol>
                <a:gridCol w="701973">
                  <a:extLst>
                    <a:ext uri="{9D8B030D-6E8A-4147-A177-3AD203B41FA5}">
                      <a16:colId xmlns:a16="http://schemas.microsoft.com/office/drawing/2014/main" val="2712652902"/>
                    </a:ext>
                  </a:extLst>
                </a:gridCol>
                <a:gridCol w="755795">
                  <a:extLst>
                    <a:ext uri="{9D8B030D-6E8A-4147-A177-3AD203B41FA5}">
                      <a16:colId xmlns:a16="http://schemas.microsoft.com/office/drawing/2014/main" val="1724684990"/>
                    </a:ext>
                  </a:extLst>
                </a:gridCol>
                <a:gridCol w="688848">
                  <a:extLst>
                    <a:ext uri="{9D8B030D-6E8A-4147-A177-3AD203B41FA5}">
                      <a16:colId xmlns:a16="http://schemas.microsoft.com/office/drawing/2014/main" val="1962734956"/>
                    </a:ext>
                  </a:extLst>
                </a:gridCol>
                <a:gridCol w="786384">
                  <a:extLst>
                    <a:ext uri="{9D8B030D-6E8A-4147-A177-3AD203B41FA5}">
                      <a16:colId xmlns:a16="http://schemas.microsoft.com/office/drawing/2014/main" val="2458814322"/>
                    </a:ext>
                  </a:extLst>
                </a:gridCol>
                <a:gridCol w="688848">
                  <a:extLst>
                    <a:ext uri="{9D8B030D-6E8A-4147-A177-3AD203B41FA5}">
                      <a16:colId xmlns:a16="http://schemas.microsoft.com/office/drawing/2014/main" val="1355921573"/>
                    </a:ext>
                  </a:extLst>
                </a:gridCol>
                <a:gridCol w="780288">
                  <a:extLst>
                    <a:ext uri="{9D8B030D-6E8A-4147-A177-3AD203B41FA5}">
                      <a16:colId xmlns:a16="http://schemas.microsoft.com/office/drawing/2014/main" val="3766898113"/>
                    </a:ext>
                  </a:extLst>
                </a:gridCol>
                <a:gridCol w="699483">
                  <a:extLst>
                    <a:ext uri="{9D8B030D-6E8A-4147-A177-3AD203B41FA5}">
                      <a16:colId xmlns:a16="http://schemas.microsoft.com/office/drawing/2014/main" val="2903188284"/>
                    </a:ext>
                  </a:extLst>
                </a:gridCol>
              </a:tblGrid>
              <a:tr h="690213">
                <a:tc>
                  <a:txBody>
                    <a:bodyPr/>
                    <a:lstStyle/>
                    <a:p>
                      <a:pPr algn="ctr"/>
                      <a:r>
                        <a:rPr lang="pl-PL" sz="1100" dirty="0">
                          <a:effectLst/>
                        </a:rPr>
                        <a:t>Podatek</a:t>
                      </a:r>
                      <a:endParaRPr lang="pl-PL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>
                          <a:effectLst/>
                        </a:rPr>
                        <a:t>2020</a:t>
                      </a:r>
                      <a:endParaRPr lang="pl-PL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>
                          <a:effectLst/>
                        </a:rPr>
                        <a:t>dynamika</a:t>
                      </a:r>
                      <a:endParaRPr lang="pl-PL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>
                          <a:effectLst/>
                        </a:rPr>
                        <a:t>2021</a:t>
                      </a:r>
                      <a:endParaRPr lang="pl-PL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>
                          <a:effectLst/>
                        </a:rPr>
                        <a:t>dynamika</a:t>
                      </a:r>
                      <a:endParaRPr lang="pl-PL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>
                          <a:effectLst/>
                        </a:rPr>
                        <a:t>2022</a:t>
                      </a:r>
                      <a:endParaRPr lang="pl-PL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>
                          <a:effectLst/>
                        </a:rPr>
                        <a:t>dynamika</a:t>
                      </a:r>
                      <a:endParaRPr lang="pl-PL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>
                          <a:effectLst/>
                        </a:rPr>
                        <a:t>2023</a:t>
                      </a:r>
                      <a:endParaRPr lang="pl-PL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>
                          <a:effectLst/>
                        </a:rPr>
                        <a:t>dynamika</a:t>
                      </a:r>
                      <a:endParaRPr lang="pl-PL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597784466"/>
                  </a:ext>
                </a:extLst>
              </a:tr>
              <a:tr h="301968">
                <a:tc>
                  <a:txBody>
                    <a:bodyPr/>
                    <a:lstStyle/>
                    <a:p>
                      <a:r>
                        <a:rPr lang="pl-PL" sz="1100">
                          <a:effectLst/>
                        </a:rPr>
                        <a:t>karta podatkowa</a:t>
                      </a:r>
                      <a:endParaRPr lang="pl-PL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150">
                          <a:effectLst/>
                        </a:rPr>
                        <a:t>783 082</a:t>
                      </a:r>
                      <a:endParaRPr lang="pl-PL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150">
                          <a:effectLst/>
                        </a:rPr>
                        <a:t>110,40%</a:t>
                      </a:r>
                      <a:endParaRPr lang="pl-PL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150">
                          <a:effectLst/>
                        </a:rPr>
                        <a:t>2 015 189</a:t>
                      </a:r>
                      <a:endParaRPr lang="pl-PL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150">
                          <a:effectLst/>
                        </a:rPr>
                        <a:t>257,34%</a:t>
                      </a:r>
                      <a:endParaRPr lang="pl-PL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150">
                          <a:effectLst/>
                        </a:rPr>
                        <a:t>2 258 550</a:t>
                      </a:r>
                      <a:endParaRPr lang="pl-PL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150">
                          <a:effectLst/>
                        </a:rPr>
                        <a:t>112,10%</a:t>
                      </a:r>
                      <a:endParaRPr lang="pl-PL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150">
                          <a:effectLst/>
                        </a:rPr>
                        <a:t>2 043 386</a:t>
                      </a:r>
                      <a:endParaRPr lang="pl-PL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150">
                          <a:effectLst/>
                        </a:rPr>
                        <a:t>90,47%</a:t>
                      </a:r>
                      <a:endParaRPr lang="pl-PL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940724427"/>
                  </a:ext>
                </a:extLst>
              </a:tr>
              <a:tr h="414128">
                <a:tc>
                  <a:txBody>
                    <a:bodyPr/>
                    <a:lstStyle/>
                    <a:p>
                      <a:r>
                        <a:rPr lang="pl-PL" sz="1100" dirty="0">
                          <a:effectLst/>
                        </a:rPr>
                        <a:t>podatek od spadków i darowizn</a:t>
                      </a:r>
                      <a:endParaRPr lang="pl-PL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150">
                          <a:effectLst/>
                        </a:rPr>
                        <a:t>4 819 283</a:t>
                      </a:r>
                      <a:endParaRPr lang="pl-PL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150">
                          <a:effectLst/>
                        </a:rPr>
                        <a:t>91,27%</a:t>
                      </a:r>
                      <a:endParaRPr lang="pl-PL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150">
                          <a:effectLst/>
                        </a:rPr>
                        <a:t>4 432 745</a:t>
                      </a:r>
                      <a:endParaRPr lang="pl-PL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150">
                          <a:effectLst/>
                        </a:rPr>
                        <a:t>91,98%</a:t>
                      </a:r>
                      <a:endParaRPr lang="pl-PL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150">
                          <a:effectLst/>
                        </a:rPr>
                        <a:t>7 729 657</a:t>
                      </a:r>
                      <a:endParaRPr lang="pl-PL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150">
                          <a:effectLst/>
                        </a:rPr>
                        <a:t>174,40%</a:t>
                      </a:r>
                      <a:endParaRPr lang="pl-PL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150">
                          <a:effectLst/>
                        </a:rPr>
                        <a:t>6 920 371</a:t>
                      </a:r>
                      <a:endParaRPr lang="pl-PL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150">
                          <a:effectLst/>
                        </a:rPr>
                        <a:t>89,53%</a:t>
                      </a:r>
                      <a:endParaRPr lang="pl-PL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563341353"/>
                  </a:ext>
                </a:extLst>
              </a:tr>
              <a:tr h="414128">
                <a:tc>
                  <a:txBody>
                    <a:bodyPr/>
                    <a:lstStyle/>
                    <a:p>
                      <a:r>
                        <a:rPr lang="pl-PL" sz="1100" dirty="0">
                          <a:effectLst/>
                        </a:rPr>
                        <a:t>podatek od czynności cywilnoprawnych </a:t>
                      </a:r>
                      <a:endParaRPr lang="pl-PL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150">
                          <a:effectLst/>
                        </a:rPr>
                        <a:t>44 759 791</a:t>
                      </a:r>
                      <a:endParaRPr lang="pl-PL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150">
                          <a:effectLst/>
                        </a:rPr>
                        <a:t>128,98%</a:t>
                      </a:r>
                      <a:endParaRPr lang="pl-PL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150">
                          <a:effectLst/>
                        </a:rPr>
                        <a:t>44 926 370</a:t>
                      </a:r>
                      <a:endParaRPr lang="pl-PL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150">
                          <a:effectLst/>
                        </a:rPr>
                        <a:t>100,37%</a:t>
                      </a:r>
                      <a:endParaRPr lang="pl-PL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150">
                          <a:effectLst/>
                        </a:rPr>
                        <a:t>44 013 016</a:t>
                      </a:r>
                      <a:endParaRPr lang="pl-PL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150">
                          <a:effectLst/>
                        </a:rPr>
                        <a:t>98,00%</a:t>
                      </a:r>
                      <a:endParaRPr lang="pl-PL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150">
                          <a:effectLst/>
                        </a:rPr>
                        <a:t>37 662 105</a:t>
                      </a:r>
                      <a:endParaRPr lang="pl-PL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150">
                          <a:effectLst/>
                        </a:rPr>
                        <a:t>85,57%</a:t>
                      </a:r>
                      <a:endParaRPr lang="pl-PL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589058164"/>
                  </a:ext>
                </a:extLst>
              </a:tr>
              <a:tr h="414128">
                <a:tc>
                  <a:txBody>
                    <a:bodyPr/>
                    <a:lstStyle/>
                    <a:p>
                      <a:pPr algn="r"/>
                      <a:r>
                        <a:rPr lang="pl-PL" sz="1100" dirty="0">
                          <a:effectLst/>
                        </a:rPr>
                        <a:t>razem</a:t>
                      </a:r>
                      <a:endParaRPr lang="pl-PL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150">
                          <a:effectLst/>
                        </a:rPr>
                        <a:t>50 362 156</a:t>
                      </a:r>
                      <a:endParaRPr lang="pl-PL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150">
                          <a:effectLst/>
                        </a:rPr>
                        <a:t>123,77%</a:t>
                      </a:r>
                      <a:endParaRPr lang="pl-PL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150" dirty="0">
                          <a:effectLst/>
                        </a:rPr>
                        <a:t>51 374 304</a:t>
                      </a:r>
                      <a:endParaRPr lang="pl-PL" sz="1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150">
                          <a:effectLst/>
                        </a:rPr>
                        <a:t>102,01%</a:t>
                      </a:r>
                      <a:endParaRPr lang="pl-PL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150">
                          <a:effectLst/>
                        </a:rPr>
                        <a:t>54 001 223</a:t>
                      </a:r>
                      <a:endParaRPr lang="pl-PL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150">
                          <a:effectLst/>
                        </a:rPr>
                        <a:t>105,10%</a:t>
                      </a:r>
                      <a:endParaRPr lang="pl-PL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150">
                          <a:effectLst/>
                        </a:rPr>
                        <a:t>46 625 863</a:t>
                      </a:r>
                      <a:endParaRPr lang="pl-PL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150" dirty="0">
                          <a:effectLst/>
                        </a:rPr>
                        <a:t>86,34%</a:t>
                      </a:r>
                      <a:endParaRPr lang="pl-PL" sz="1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372269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86974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0" y="6857016"/>
            <a:ext cx="7199313" cy="25552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4000" rtlCol="0" anchor="ctr"/>
          <a:lstStyle/>
          <a:p>
            <a:pPr algn="ctr"/>
            <a:r>
              <a:rPr lang="pl-PL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Wykonanie Budżetu Miasta Gdyni za rok 2023</a:t>
            </a:r>
          </a:p>
        </p:txBody>
      </p:sp>
      <p:sp>
        <p:nvSpPr>
          <p:cNvPr id="11" name="Prostokąt 10"/>
          <p:cNvSpPr/>
          <p:nvPr/>
        </p:nvSpPr>
        <p:spPr>
          <a:xfrm>
            <a:off x="-1" y="146489"/>
            <a:ext cx="7199313" cy="45267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4000" rtlCol="0" anchor="ctr"/>
          <a:lstStyle/>
          <a:p>
            <a:pPr algn="ctr"/>
            <a:r>
              <a:rPr lang="pl-PL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WYKONANIE BUDŻETU MIASTA GDYNI za rok 2023</a:t>
            </a:r>
          </a:p>
        </p:txBody>
      </p:sp>
      <p:sp>
        <p:nvSpPr>
          <p:cNvPr id="46" name="Owal 45"/>
          <p:cNvSpPr/>
          <p:nvPr/>
        </p:nvSpPr>
        <p:spPr>
          <a:xfrm>
            <a:off x="1585593" y="1114422"/>
            <a:ext cx="469233" cy="461504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pl-PL" sz="1100" b="1" dirty="0">
                <a:solidFill>
                  <a:schemeClr val="bg1">
                    <a:lumMod val="95000"/>
                  </a:schemeClr>
                </a:solidFill>
                <a:latin typeface="Arial Rounded MT Bold" panose="020F0704030504030204" pitchFamily="34" charset="0"/>
              </a:rPr>
              <a:t>PLN</a:t>
            </a:r>
          </a:p>
        </p:txBody>
      </p:sp>
      <p:sp>
        <p:nvSpPr>
          <p:cNvPr id="10" name="pole tekstowe 9">
            <a:extLst>
              <a:ext uri="{FF2B5EF4-FFF2-40B4-BE49-F238E27FC236}">
                <a16:creationId xmlns:a16="http://schemas.microsoft.com/office/drawing/2014/main" id="{0E7880AF-E095-446A-98AB-D2EF38251662}"/>
              </a:ext>
            </a:extLst>
          </p:cNvPr>
          <p:cNvSpPr txBox="1"/>
          <p:nvPr/>
        </p:nvSpPr>
        <p:spPr>
          <a:xfrm>
            <a:off x="721135" y="749590"/>
            <a:ext cx="55127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600" b="1" dirty="0"/>
              <a:t>DOCHODY WŁASNE – dochody z majątku miasta</a:t>
            </a:r>
          </a:p>
        </p:txBody>
      </p:sp>
      <p:sp>
        <p:nvSpPr>
          <p:cNvPr id="12" name="pole tekstowe 11">
            <a:extLst>
              <a:ext uri="{FF2B5EF4-FFF2-40B4-BE49-F238E27FC236}">
                <a16:creationId xmlns:a16="http://schemas.microsoft.com/office/drawing/2014/main" id="{C61B50A6-9A78-49C6-96D2-9856866DA1D4}"/>
              </a:ext>
            </a:extLst>
          </p:cNvPr>
          <p:cNvSpPr txBox="1"/>
          <p:nvPr/>
        </p:nvSpPr>
        <p:spPr>
          <a:xfrm>
            <a:off x="456404" y="4464744"/>
            <a:ext cx="6286501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spcBef>
                <a:spcPts val="1200"/>
              </a:spcBef>
              <a:spcAft>
                <a:spcPts val="600"/>
              </a:spcAft>
              <a:tabLst>
                <a:tab pos="228600" algn="l"/>
              </a:tabLst>
            </a:pPr>
            <a:r>
              <a:rPr lang="pl-PL" sz="1400" b="1" i="1" dirty="0">
                <a:latin typeface="Times New Roman" panose="02020603050405020304" pitchFamily="18" charset="0"/>
              </a:rPr>
              <a:t>W porównaniu z 2022 rokiem uzyskano dochody z mienia wyższe o 5.062.651 zł, tj. o 7,1%.</a:t>
            </a:r>
          </a:p>
          <a:p>
            <a:pPr lvl="0" algn="just">
              <a:spcBef>
                <a:spcPts val="1200"/>
              </a:spcBef>
              <a:spcAft>
                <a:spcPts val="600"/>
              </a:spcAft>
              <a:tabLst>
                <a:tab pos="228600" algn="l"/>
              </a:tabLst>
            </a:pPr>
            <a:r>
              <a:rPr lang="pl-PL" sz="1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Dochody z najmu i dzierżawy składników majątkowych gminy oddanych w użytkowanie jednostkom i zakładom budżetowym</a:t>
            </a:r>
            <a:endParaRPr lang="pl-PL" sz="1400" dirty="0">
              <a:solidFill>
                <a:srgbClr val="993366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SzPts val="1000"/>
              <a:buFont typeface="Wingdings" panose="05000000000000000000" pitchFamily="2" charset="2"/>
              <a:buChar char=""/>
              <a:tabLst>
                <a:tab pos="637540" algn="l"/>
                <a:tab pos="709295" algn="l"/>
              </a:tabLst>
            </a:pPr>
            <a:r>
              <a:rPr lang="pl-PL" sz="1400" b="0" dirty="0">
                <a:effectLst/>
                <a:latin typeface="Times New Roman" panose="02020603050405020304" pitchFamily="18" charset="0"/>
                <a:cs typeface="Wingdings" panose="05000000000000000000" pitchFamily="2" charset="2"/>
              </a:rPr>
              <a:t>Zarządu Budynków i Lokali Komunalnych – </a:t>
            </a:r>
            <a:r>
              <a:rPr lang="pl-PL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25.624.658 zł (92,2%),</a:t>
            </a:r>
            <a:endParaRPr lang="pl-PL" sz="1400" dirty="0">
              <a:effectLst/>
              <a:latin typeface="Times New Roman" panose="02020603050405020304" pitchFamily="18" charset="0"/>
              <a:cs typeface="Wingdings" panose="05000000000000000000" pitchFamily="2" charset="2"/>
            </a:endParaRPr>
          </a:p>
          <a:p>
            <a:pPr marL="342900" lvl="0" indent="-342900" algn="just">
              <a:buSzPts val="1000"/>
              <a:buFont typeface="Wingdings" panose="05000000000000000000" pitchFamily="2" charset="2"/>
              <a:buChar char=""/>
              <a:tabLst>
                <a:tab pos="637540" algn="l"/>
                <a:tab pos="709295" algn="l"/>
              </a:tabLst>
            </a:pPr>
            <a:r>
              <a:rPr lang="pl-PL" sz="1400" dirty="0">
                <a:effectLst/>
                <a:latin typeface="Times New Roman" panose="02020603050405020304" pitchFamily="18" charset="0"/>
                <a:cs typeface="Wingdings" panose="05000000000000000000" pitchFamily="2" charset="2"/>
              </a:rPr>
              <a:t>Pomorskiego Parku Naukowo-Technologiczny –</a:t>
            </a:r>
            <a:r>
              <a:rPr lang="pl-PL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15.132.122 zł (134,9%),</a:t>
            </a:r>
            <a:endParaRPr lang="pl-PL" sz="1400" dirty="0">
              <a:effectLst/>
              <a:latin typeface="Times New Roman" panose="02020603050405020304" pitchFamily="18" charset="0"/>
              <a:cs typeface="Wingdings" panose="05000000000000000000" pitchFamily="2" charset="2"/>
            </a:endParaRPr>
          </a:p>
          <a:p>
            <a:pPr marL="342900" lvl="0" indent="-342900" algn="just">
              <a:buSzPts val="1000"/>
              <a:buFont typeface="Wingdings" panose="05000000000000000000" pitchFamily="2" charset="2"/>
              <a:buChar char=""/>
              <a:tabLst>
                <a:tab pos="637540" algn="l"/>
                <a:tab pos="709295" algn="l"/>
              </a:tabLst>
            </a:pPr>
            <a:r>
              <a:rPr lang="pl-PL" sz="1400" dirty="0">
                <a:effectLst/>
                <a:latin typeface="Times New Roman" panose="02020603050405020304" pitchFamily="18" charset="0"/>
                <a:cs typeface="Wingdings" panose="05000000000000000000" pitchFamily="2" charset="2"/>
              </a:rPr>
              <a:t>Gdyńskiego Centrum Sportu – </a:t>
            </a:r>
            <a:r>
              <a:rPr lang="pl-PL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2.854.362 zł (90,4%),</a:t>
            </a:r>
            <a:endParaRPr lang="pl-PL" sz="1400" dirty="0">
              <a:effectLst/>
              <a:latin typeface="Times New Roman" panose="02020603050405020304" pitchFamily="18" charset="0"/>
              <a:cs typeface="Wingdings" panose="05000000000000000000" pitchFamily="2" charset="2"/>
            </a:endParaRPr>
          </a:p>
        </p:txBody>
      </p:sp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271C5625-BDC5-6BCB-73BE-8AEAF8399F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0876153"/>
              </p:ext>
            </p:extLst>
          </p:nvPr>
        </p:nvGraphicFramePr>
        <p:xfrm>
          <a:off x="274733" y="1195409"/>
          <a:ext cx="6735667" cy="30144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54723">
                  <a:extLst>
                    <a:ext uri="{9D8B030D-6E8A-4147-A177-3AD203B41FA5}">
                      <a16:colId xmlns:a16="http://schemas.microsoft.com/office/drawing/2014/main" val="2864381376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3278015814"/>
                    </a:ext>
                  </a:extLst>
                </a:gridCol>
                <a:gridCol w="807770">
                  <a:extLst>
                    <a:ext uri="{9D8B030D-6E8A-4147-A177-3AD203B41FA5}">
                      <a16:colId xmlns:a16="http://schemas.microsoft.com/office/drawing/2014/main" val="3857235005"/>
                    </a:ext>
                  </a:extLst>
                </a:gridCol>
                <a:gridCol w="679654">
                  <a:extLst>
                    <a:ext uri="{9D8B030D-6E8A-4147-A177-3AD203B41FA5}">
                      <a16:colId xmlns:a16="http://schemas.microsoft.com/office/drawing/2014/main" val="4121383540"/>
                    </a:ext>
                  </a:extLst>
                </a:gridCol>
                <a:gridCol w="670560">
                  <a:extLst>
                    <a:ext uri="{9D8B030D-6E8A-4147-A177-3AD203B41FA5}">
                      <a16:colId xmlns:a16="http://schemas.microsoft.com/office/drawing/2014/main" val="1179417587"/>
                    </a:ext>
                  </a:extLst>
                </a:gridCol>
              </a:tblGrid>
              <a:tr h="515093">
                <a:tc>
                  <a:txBody>
                    <a:bodyPr/>
                    <a:lstStyle/>
                    <a:p>
                      <a:pPr algn="ctr"/>
                      <a:r>
                        <a:rPr lang="pl-PL" sz="900">
                          <a:effectLst/>
                        </a:rPr>
                        <a:t>Tytuł dochodu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800">
                          <a:effectLst/>
                        </a:rPr>
                        <a:t>Plan 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>
                          <a:effectLst/>
                        </a:rPr>
                        <a:t>Wykonanie 2023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>
                          <a:effectLst/>
                        </a:rPr>
                        <a:t>Stopień wykonania planu (%)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>
                          <a:effectLst/>
                        </a:rPr>
                        <a:t>Udział w strukturze (%)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extLst>
                  <a:ext uri="{0D108BD9-81ED-4DB2-BD59-A6C34878D82A}">
                    <a16:rowId xmlns:a16="http://schemas.microsoft.com/office/drawing/2014/main" val="2530261367"/>
                  </a:ext>
                </a:extLst>
              </a:tr>
              <a:tr h="357053">
                <a:tc>
                  <a:txBody>
                    <a:bodyPr/>
                    <a:lstStyle/>
                    <a:p>
                      <a:r>
                        <a:rPr lang="pl-PL" sz="900">
                          <a:effectLst/>
                        </a:rPr>
                        <a:t>dochody z dzierżawy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900">
                          <a:effectLst/>
                        </a:rPr>
                        <a:t>13 000 000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900">
                          <a:effectLst/>
                        </a:rPr>
                        <a:t>13 820 826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900">
                          <a:effectLst/>
                        </a:rPr>
                        <a:t>106,3%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900">
                          <a:effectLst/>
                        </a:rPr>
                        <a:t>18,2%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extLst>
                  <a:ext uri="{0D108BD9-81ED-4DB2-BD59-A6C34878D82A}">
                    <a16:rowId xmlns:a16="http://schemas.microsoft.com/office/drawing/2014/main" val="2101646925"/>
                  </a:ext>
                </a:extLst>
              </a:tr>
              <a:tr h="357053">
                <a:tc>
                  <a:txBody>
                    <a:bodyPr/>
                    <a:lstStyle/>
                    <a:p>
                      <a:r>
                        <a:rPr lang="pl-PL" sz="900">
                          <a:effectLst/>
                        </a:rPr>
                        <a:t>wpływy z lokali użytkowych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900">
                          <a:effectLst/>
                        </a:rPr>
                        <a:t>3 300 000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900">
                          <a:effectLst/>
                        </a:rPr>
                        <a:t>3 255 632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900">
                          <a:effectLst/>
                        </a:rPr>
                        <a:t>98,7%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900">
                          <a:effectLst/>
                        </a:rPr>
                        <a:t>4,3%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extLst>
                  <a:ext uri="{0D108BD9-81ED-4DB2-BD59-A6C34878D82A}">
                    <a16:rowId xmlns:a16="http://schemas.microsoft.com/office/drawing/2014/main" val="3158978154"/>
                  </a:ext>
                </a:extLst>
              </a:tr>
              <a:tr h="357053">
                <a:tc>
                  <a:txBody>
                    <a:bodyPr/>
                    <a:lstStyle/>
                    <a:p>
                      <a:r>
                        <a:rPr lang="pl-PL" sz="900">
                          <a:effectLst/>
                        </a:rPr>
                        <a:t>użytkowanie wieczyste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900">
                          <a:effectLst/>
                        </a:rPr>
                        <a:t>12 300 000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900">
                          <a:effectLst/>
                        </a:rPr>
                        <a:t>12 618 825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900">
                          <a:effectLst/>
                        </a:rPr>
                        <a:t>102,6%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900">
                          <a:effectLst/>
                        </a:rPr>
                        <a:t>16,6%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extLst>
                  <a:ext uri="{0D108BD9-81ED-4DB2-BD59-A6C34878D82A}">
                    <a16:rowId xmlns:a16="http://schemas.microsoft.com/office/drawing/2014/main" val="3620448699"/>
                  </a:ext>
                </a:extLst>
              </a:tr>
              <a:tr h="357053">
                <a:tc>
                  <a:txBody>
                    <a:bodyPr/>
                    <a:lstStyle/>
                    <a:p>
                      <a:r>
                        <a:rPr lang="pl-PL" sz="900">
                          <a:effectLst/>
                        </a:rPr>
                        <a:t>pozostałe, w tym: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900">
                          <a:effectLst/>
                        </a:rPr>
                        <a:t>44 818 475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900">
                          <a:effectLst/>
                        </a:rPr>
                        <a:t>46 269 637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900">
                          <a:effectLst/>
                        </a:rPr>
                        <a:t>103,2%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900">
                          <a:effectLst/>
                        </a:rPr>
                        <a:t>60,9%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extLst>
                  <a:ext uri="{0D108BD9-81ED-4DB2-BD59-A6C34878D82A}">
                    <a16:rowId xmlns:a16="http://schemas.microsoft.com/office/drawing/2014/main" val="282569207"/>
                  </a:ext>
                </a:extLst>
              </a:tr>
              <a:tr h="357053">
                <a:tc>
                  <a:txBody>
                    <a:bodyPr/>
                    <a:lstStyle/>
                    <a:p>
                      <a:r>
                        <a:rPr lang="pl-PL" sz="900">
                          <a:effectLst/>
                        </a:rPr>
                        <a:t>dochody z najmu i dzierżawy składników majątkowych gminy oddanych w użytkowanie jednostkom i zakładom budżetowym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900">
                          <a:effectLst/>
                        </a:rPr>
                        <a:t>42 341 075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900">
                          <a:effectLst/>
                        </a:rPr>
                        <a:t>44 254 448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900">
                          <a:effectLst/>
                        </a:rPr>
                        <a:t>104,5%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900">
                          <a:effectLst/>
                        </a:rPr>
                        <a:t>58,3%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extLst>
                  <a:ext uri="{0D108BD9-81ED-4DB2-BD59-A6C34878D82A}">
                    <a16:rowId xmlns:a16="http://schemas.microsoft.com/office/drawing/2014/main" val="2566740034"/>
                  </a:ext>
                </a:extLst>
              </a:tr>
              <a:tr h="357053">
                <a:tc>
                  <a:txBody>
                    <a:bodyPr/>
                    <a:lstStyle/>
                    <a:p>
                      <a:r>
                        <a:rPr lang="pl-PL" sz="900">
                          <a:effectLst/>
                        </a:rPr>
                        <a:t>wpływy z najmu pomieszczeń i z czynszów za mieszkania służbowe w placówkach oświatowych 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900">
                          <a:effectLst/>
                        </a:rPr>
                        <a:t>2 477 400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900">
                          <a:effectLst/>
                        </a:rPr>
                        <a:t>2 015 189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900">
                          <a:effectLst/>
                        </a:rPr>
                        <a:t>81,3%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900">
                          <a:effectLst/>
                        </a:rPr>
                        <a:t>2,7%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extLst>
                  <a:ext uri="{0D108BD9-81ED-4DB2-BD59-A6C34878D82A}">
                    <a16:rowId xmlns:a16="http://schemas.microsoft.com/office/drawing/2014/main" val="784887436"/>
                  </a:ext>
                </a:extLst>
              </a:tr>
              <a:tr h="357053">
                <a:tc>
                  <a:txBody>
                    <a:bodyPr/>
                    <a:lstStyle/>
                    <a:p>
                      <a:r>
                        <a:rPr lang="pl-PL" sz="900" dirty="0">
                          <a:effectLst/>
                        </a:rPr>
                        <a:t>RAZEM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900">
                          <a:effectLst/>
                        </a:rPr>
                        <a:t>73 418 475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900">
                          <a:effectLst/>
                        </a:rPr>
                        <a:t>75 964 920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900">
                          <a:effectLst/>
                        </a:rPr>
                        <a:t>103,5%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900" dirty="0">
                          <a:effectLst/>
                        </a:rPr>
                        <a:t>100,0%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extLst>
                  <a:ext uri="{0D108BD9-81ED-4DB2-BD59-A6C34878D82A}">
                    <a16:rowId xmlns:a16="http://schemas.microsoft.com/office/drawing/2014/main" val="42134333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64765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0" y="6796631"/>
            <a:ext cx="7199313" cy="25552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4000" rtlCol="0" anchor="ctr"/>
          <a:lstStyle/>
          <a:p>
            <a:pPr algn="ctr"/>
            <a:r>
              <a:rPr lang="pl-PL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Wykonanie Budżetu Miasta Gdyni za rok 2023</a:t>
            </a:r>
          </a:p>
        </p:txBody>
      </p:sp>
      <p:sp>
        <p:nvSpPr>
          <p:cNvPr id="11" name="Prostokąt 10"/>
          <p:cNvSpPr/>
          <p:nvPr/>
        </p:nvSpPr>
        <p:spPr>
          <a:xfrm>
            <a:off x="-1" y="146489"/>
            <a:ext cx="7199313" cy="45267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4000" rtlCol="0" anchor="ctr"/>
          <a:lstStyle/>
          <a:p>
            <a:pPr algn="ctr"/>
            <a:r>
              <a:rPr lang="pl-PL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WYKONANIE BUDŻETU MIASTA GDYNI za rok 2023</a:t>
            </a:r>
          </a:p>
        </p:txBody>
      </p:sp>
      <p:sp>
        <p:nvSpPr>
          <p:cNvPr id="46" name="Owal 45"/>
          <p:cNvSpPr/>
          <p:nvPr/>
        </p:nvSpPr>
        <p:spPr>
          <a:xfrm>
            <a:off x="1585593" y="1114422"/>
            <a:ext cx="469233" cy="461504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pl-PL" sz="1100" b="1" dirty="0">
                <a:solidFill>
                  <a:schemeClr val="bg1">
                    <a:lumMod val="95000"/>
                  </a:schemeClr>
                </a:solidFill>
                <a:latin typeface="Arial Rounded MT Bold" panose="020F0704030504030204" pitchFamily="34" charset="0"/>
              </a:rPr>
              <a:t>PLN</a:t>
            </a:r>
          </a:p>
        </p:txBody>
      </p:sp>
      <p:sp>
        <p:nvSpPr>
          <p:cNvPr id="10" name="pole tekstowe 9">
            <a:extLst>
              <a:ext uri="{FF2B5EF4-FFF2-40B4-BE49-F238E27FC236}">
                <a16:creationId xmlns:a16="http://schemas.microsoft.com/office/drawing/2014/main" id="{0E7880AF-E095-446A-98AB-D2EF38251662}"/>
              </a:ext>
            </a:extLst>
          </p:cNvPr>
          <p:cNvSpPr txBox="1"/>
          <p:nvPr/>
        </p:nvSpPr>
        <p:spPr>
          <a:xfrm>
            <a:off x="729760" y="599162"/>
            <a:ext cx="55127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600" b="1" dirty="0"/>
              <a:t>DOCHODY WŁASNE – inne dochody własne</a:t>
            </a:r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id="{48AE8C96-01D5-F8DB-FD96-30682959E0FB}"/>
              </a:ext>
            </a:extLst>
          </p:cNvPr>
          <p:cNvSpPr txBox="1"/>
          <p:nvPr/>
        </p:nvSpPr>
        <p:spPr>
          <a:xfrm>
            <a:off x="390364" y="5507160"/>
            <a:ext cx="6286501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1200"/>
              </a:spcBef>
              <a:spcAft>
                <a:spcPts val="600"/>
              </a:spcAft>
              <a:tabLst>
                <a:tab pos="228600" algn="l"/>
              </a:tabLst>
            </a:pPr>
            <a:r>
              <a:rPr lang="pl-PL" sz="1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Plan 2023 roku wykonano w 99,1% i osiągnięto dochód w kwocie </a:t>
            </a:r>
            <a:r>
              <a:rPr lang="pl-PL" sz="16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160.332.261</a:t>
            </a:r>
            <a:r>
              <a:rPr lang="pl-PL" sz="1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zł.</a:t>
            </a:r>
            <a:endParaRPr lang="pl-PL" sz="1400" i="1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lvl="0" algn="just">
              <a:spcBef>
                <a:spcPts val="1200"/>
              </a:spcBef>
              <a:spcAft>
                <a:spcPts val="600"/>
              </a:spcAft>
              <a:tabLst>
                <a:tab pos="228600" algn="l"/>
              </a:tabLst>
            </a:pPr>
            <a:r>
              <a:rPr lang="pl-PL" sz="1400" i="1" dirty="0">
                <a:latin typeface="Times New Roman" panose="02020603050405020304" pitchFamily="18" charset="0"/>
              </a:rPr>
              <a:t>W porównaniu z 2022 rokiem uzyskano dochody wyższe o </a:t>
            </a:r>
            <a:r>
              <a:rPr lang="pl-PL" sz="16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8.349.908</a:t>
            </a:r>
            <a:r>
              <a:rPr lang="pl-PL" sz="1400" b="1" i="1" dirty="0">
                <a:latin typeface="Times New Roman" panose="02020603050405020304" pitchFamily="18" charset="0"/>
              </a:rPr>
              <a:t> zł, tj. o 5,5 %.</a:t>
            </a:r>
          </a:p>
          <a:p>
            <a:pPr lvl="0" algn="just">
              <a:spcBef>
                <a:spcPts val="1200"/>
              </a:spcBef>
              <a:spcAft>
                <a:spcPts val="600"/>
              </a:spcAft>
              <a:tabLst>
                <a:tab pos="228600" algn="l"/>
              </a:tabLst>
            </a:pPr>
            <a:endParaRPr lang="pl-PL" sz="1400" b="1" i="1" dirty="0">
              <a:latin typeface="Times New Roman" panose="02020603050405020304" pitchFamily="18" charset="0"/>
            </a:endParaRPr>
          </a:p>
        </p:txBody>
      </p:sp>
      <p:graphicFrame>
        <p:nvGraphicFramePr>
          <p:cNvPr id="7" name="Tabela 6">
            <a:extLst>
              <a:ext uri="{FF2B5EF4-FFF2-40B4-BE49-F238E27FC236}">
                <a16:creationId xmlns:a16="http://schemas.microsoft.com/office/drawing/2014/main" id="{797AC6AA-C06F-FD19-4DB8-BA22F82FA5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7047066"/>
              </p:ext>
            </p:extLst>
          </p:nvPr>
        </p:nvGraphicFramePr>
        <p:xfrm>
          <a:off x="370282" y="893445"/>
          <a:ext cx="6231732" cy="41757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98470">
                  <a:extLst>
                    <a:ext uri="{9D8B030D-6E8A-4147-A177-3AD203B41FA5}">
                      <a16:colId xmlns:a16="http://schemas.microsoft.com/office/drawing/2014/main" val="3342278070"/>
                    </a:ext>
                  </a:extLst>
                </a:gridCol>
                <a:gridCol w="836981">
                  <a:extLst>
                    <a:ext uri="{9D8B030D-6E8A-4147-A177-3AD203B41FA5}">
                      <a16:colId xmlns:a16="http://schemas.microsoft.com/office/drawing/2014/main" val="570936416"/>
                    </a:ext>
                  </a:extLst>
                </a:gridCol>
                <a:gridCol w="785121">
                  <a:extLst>
                    <a:ext uri="{9D8B030D-6E8A-4147-A177-3AD203B41FA5}">
                      <a16:colId xmlns:a16="http://schemas.microsoft.com/office/drawing/2014/main" val="2267277516"/>
                    </a:ext>
                  </a:extLst>
                </a:gridCol>
                <a:gridCol w="611160">
                  <a:extLst>
                    <a:ext uri="{9D8B030D-6E8A-4147-A177-3AD203B41FA5}">
                      <a16:colId xmlns:a16="http://schemas.microsoft.com/office/drawing/2014/main" val="802560801"/>
                    </a:ext>
                  </a:extLst>
                </a:gridCol>
              </a:tblGrid>
              <a:tr h="213796">
                <a:tc>
                  <a:txBody>
                    <a:bodyPr/>
                    <a:lstStyle/>
                    <a:p>
                      <a:pPr algn="ctr"/>
                      <a:r>
                        <a:rPr lang="pl-PL" sz="900" dirty="0">
                          <a:effectLst/>
                        </a:rPr>
                        <a:t>Wyszczególnienie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>
                          <a:effectLst/>
                        </a:rPr>
                        <a:t>Plan 2023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>
                          <a:effectLst/>
                        </a:rPr>
                        <a:t>Wykonanie 2023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>
                          <a:effectLst/>
                        </a:rPr>
                        <a:t>% wyk.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extLst>
                  <a:ext uri="{0D108BD9-81ED-4DB2-BD59-A6C34878D82A}">
                    <a16:rowId xmlns:a16="http://schemas.microsoft.com/office/drawing/2014/main" val="672200803"/>
                  </a:ext>
                </a:extLst>
              </a:tr>
              <a:tr h="119165">
                <a:tc>
                  <a:txBody>
                    <a:bodyPr/>
                    <a:lstStyle/>
                    <a:p>
                      <a:r>
                        <a:rPr lang="pl-PL" sz="900">
                          <a:effectLst/>
                        </a:rPr>
                        <a:t>Inne dochody własne 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900">
                          <a:effectLst/>
                        </a:rPr>
                        <a:t>161 755 432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900">
                          <a:effectLst/>
                        </a:rPr>
                        <a:t>160 332 261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900">
                          <a:effectLst/>
                        </a:rPr>
                        <a:t>99,1%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extLst>
                  <a:ext uri="{0D108BD9-81ED-4DB2-BD59-A6C34878D82A}">
                    <a16:rowId xmlns:a16="http://schemas.microsoft.com/office/drawing/2014/main" val="733693416"/>
                  </a:ext>
                </a:extLst>
              </a:tr>
              <a:tr h="119165">
                <a:tc>
                  <a:txBody>
                    <a:bodyPr/>
                    <a:lstStyle/>
                    <a:p>
                      <a:r>
                        <a:rPr lang="pl-PL" sz="900">
                          <a:effectLst/>
                        </a:rPr>
                        <a:t>Wpływy z usług jednostek organizacyjnych miasta: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900">
                          <a:effectLst/>
                        </a:rPr>
                        <a:t>151 813 905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900">
                          <a:effectLst/>
                        </a:rPr>
                        <a:t>145 407 834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900">
                          <a:effectLst/>
                        </a:rPr>
                        <a:t>95,8%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extLst>
                  <a:ext uri="{0D108BD9-81ED-4DB2-BD59-A6C34878D82A}">
                    <a16:rowId xmlns:a16="http://schemas.microsoft.com/office/drawing/2014/main" val="3513988109"/>
                  </a:ext>
                </a:extLst>
              </a:tr>
              <a:tr h="119165">
                <a:tc>
                  <a:txBody>
                    <a:bodyPr/>
                    <a:lstStyle/>
                    <a:p>
                      <a:r>
                        <a:rPr lang="pl-PL" sz="900">
                          <a:effectLst/>
                        </a:rPr>
                        <a:t>wpływy Zarządu Komunikacji Miejskiej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900">
                          <a:effectLst/>
                        </a:rPr>
                        <a:t>72 019 000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900">
                          <a:effectLst/>
                        </a:rPr>
                        <a:t>70 986 223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900">
                          <a:effectLst/>
                        </a:rPr>
                        <a:t>98,6%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extLst>
                  <a:ext uri="{0D108BD9-81ED-4DB2-BD59-A6C34878D82A}">
                    <a16:rowId xmlns:a16="http://schemas.microsoft.com/office/drawing/2014/main" val="1630678563"/>
                  </a:ext>
                </a:extLst>
              </a:tr>
              <a:tr h="119165">
                <a:tc>
                  <a:txBody>
                    <a:bodyPr/>
                    <a:lstStyle/>
                    <a:p>
                      <a:r>
                        <a:rPr lang="pl-PL" sz="900">
                          <a:effectLst/>
                        </a:rPr>
                        <a:t>wpływy Pomorskiego Parku Naukowo - Technologicznego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900">
                          <a:effectLst/>
                        </a:rPr>
                        <a:t>11 035 914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900">
                          <a:effectLst/>
                        </a:rPr>
                        <a:t>6 960 635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900">
                          <a:effectLst/>
                        </a:rPr>
                        <a:t>63,1%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extLst>
                  <a:ext uri="{0D108BD9-81ED-4DB2-BD59-A6C34878D82A}">
                    <a16:rowId xmlns:a16="http://schemas.microsoft.com/office/drawing/2014/main" val="3808020910"/>
                  </a:ext>
                </a:extLst>
              </a:tr>
              <a:tr h="119165">
                <a:tc>
                  <a:txBody>
                    <a:bodyPr/>
                    <a:lstStyle/>
                    <a:p>
                      <a:r>
                        <a:rPr lang="pl-PL" sz="900">
                          <a:effectLst/>
                        </a:rPr>
                        <a:t>wpływy Gdyńskiego Centrum Sportu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900">
                          <a:effectLst/>
                        </a:rPr>
                        <a:t>4 792 341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900">
                          <a:effectLst/>
                        </a:rPr>
                        <a:t>5 532 792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900">
                          <a:effectLst/>
                        </a:rPr>
                        <a:t>115,5%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extLst>
                  <a:ext uri="{0D108BD9-81ED-4DB2-BD59-A6C34878D82A}">
                    <a16:rowId xmlns:a16="http://schemas.microsoft.com/office/drawing/2014/main" val="3706900391"/>
                  </a:ext>
                </a:extLst>
              </a:tr>
              <a:tr h="119165">
                <a:tc>
                  <a:txBody>
                    <a:bodyPr/>
                    <a:lstStyle/>
                    <a:p>
                      <a:r>
                        <a:rPr lang="pl-PL" sz="900">
                          <a:effectLst/>
                        </a:rPr>
                        <a:t>wpływy Zarządu Budynków i Lokali Komunalnych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900">
                          <a:effectLst/>
                        </a:rPr>
                        <a:t>25 000 000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900">
                          <a:effectLst/>
                        </a:rPr>
                        <a:t>20 868 335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900">
                          <a:effectLst/>
                        </a:rPr>
                        <a:t>83,5%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extLst>
                  <a:ext uri="{0D108BD9-81ED-4DB2-BD59-A6C34878D82A}">
                    <a16:rowId xmlns:a16="http://schemas.microsoft.com/office/drawing/2014/main" val="11301404"/>
                  </a:ext>
                </a:extLst>
              </a:tr>
              <a:tr h="119165">
                <a:tc>
                  <a:txBody>
                    <a:bodyPr/>
                    <a:lstStyle/>
                    <a:p>
                      <a:r>
                        <a:rPr lang="pl-PL" sz="900">
                          <a:effectLst/>
                        </a:rPr>
                        <a:t>wpływy z opłat rodziców za pobyt dzieci w żłobkach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900">
                          <a:effectLst/>
                        </a:rPr>
                        <a:t>4 444 259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900">
                          <a:effectLst/>
                        </a:rPr>
                        <a:t>4 045 485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900">
                          <a:effectLst/>
                        </a:rPr>
                        <a:t>91,0%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extLst>
                  <a:ext uri="{0D108BD9-81ED-4DB2-BD59-A6C34878D82A}">
                    <a16:rowId xmlns:a16="http://schemas.microsoft.com/office/drawing/2014/main" val="688221036"/>
                  </a:ext>
                </a:extLst>
              </a:tr>
              <a:tr h="119165">
                <a:tc>
                  <a:txBody>
                    <a:bodyPr/>
                    <a:lstStyle/>
                    <a:p>
                      <a:r>
                        <a:rPr lang="pl-PL" sz="900">
                          <a:effectLst/>
                        </a:rPr>
                        <a:t>wpływy z opłat rodziców za pobyt dzieci w przedszkolu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900">
                          <a:effectLst/>
                        </a:rPr>
                        <a:t>4 017 410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900">
                          <a:effectLst/>
                        </a:rPr>
                        <a:t>2 064 966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900">
                          <a:effectLst/>
                        </a:rPr>
                        <a:t>51,4%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extLst>
                  <a:ext uri="{0D108BD9-81ED-4DB2-BD59-A6C34878D82A}">
                    <a16:rowId xmlns:a16="http://schemas.microsoft.com/office/drawing/2014/main" val="3139625793"/>
                  </a:ext>
                </a:extLst>
              </a:tr>
              <a:tr h="119165">
                <a:tc>
                  <a:txBody>
                    <a:bodyPr/>
                    <a:lstStyle/>
                    <a:p>
                      <a:r>
                        <a:rPr lang="pl-PL" sz="900">
                          <a:effectLst/>
                        </a:rPr>
                        <a:t>wpływy z opłat za korzystanie z basenów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900">
                          <a:effectLst/>
                        </a:rPr>
                        <a:t>2 830 000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900">
                          <a:effectLst/>
                        </a:rPr>
                        <a:t>2 938 605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900">
                          <a:effectLst/>
                        </a:rPr>
                        <a:t>103,8%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extLst>
                  <a:ext uri="{0D108BD9-81ED-4DB2-BD59-A6C34878D82A}">
                    <a16:rowId xmlns:a16="http://schemas.microsoft.com/office/drawing/2014/main" val="201250008"/>
                  </a:ext>
                </a:extLst>
              </a:tr>
              <a:tr h="119165">
                <a:tc>
                  <a:txBody>
                    <a:bodyPr/>
                    <a:lstStyle/>
                    <a:p>
                      <a:r>
                        <a:rPr lang="pl-PL" sz="900">
                          <a:effectLst/>
                        </a:rPr>
                        <a:t>wpływy z opłat placówek opieki społecznej: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900">
                          <a:effectLst/>
                        </a:rPr>
                        <a:t> 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900">
                          <a:effectLst/>
                        </a:rPr>
                        <a:t> 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900">
                          <a:effectLst/>
                        </a:rPr>
                        <a:t> 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extLst>
                  <a:ext uri="{0D108BD9-81ED-4DB2-BD59-A6C34878D82A}">
                    <a16:rowId xmlns:a16="http://schemas.microsoft.com/office/drawing/2014/main" val="893659865"/>
                  </a:ext>
                </a:extLst>
              </a:tr>
              <a:tr h="119165">
                <a:tc>
                  <a:txBody>
                    <a:bodyPr/>
                    <a:lstStyle/>
                    <a:p>
                      <a:pPr indent="114300"/>
                      <a:r>
                        <a:rPr lang="pl-PL" sz="900">
                          <a:effectLst/>
                        </a:rPr>
                        <a:t>wpływy z usług opiekuńczych i opłaty za pobyt w ośrodkach wsparcia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900">
                          <a:effectLst/>
                        </a:rPr>
                        <a:t>2 758 434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900">
                          <a:effectLst/>
                        </a:rPr>
                        <a:t>3 867 018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900">
                          <a:effectLst/>
                        </a:rPr>
                        <a:t>140,2%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extLst>
                  <a:ext uri="{0D108BD9-81ED-4DB2-BD59-A6C34878D82A}">
                    <a16:rowId xmlns:a16="http://schemas.microsoft.com/office/drawing/2014/main" val="2879016669"/>
                  </a:ext>
                </a:extLst>
              </a:tr>
              <a:tr h="213796">
                <a:tc>
                  <a:txBody>
                    <a:bodyPr/>
                    <a:lstStyle/>
                    <a:p>
                      <a:pPr marL="132715"/>
                      <a:r>
                        <a:rPr lang="pl-PL" sz="900">
                          <a:effectLst/>
                        </a:rPr>
                        <a:t>opłaty osób zobowiązanych alimentacyjnie za umieszczenie w DPS członków ich rodzin 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900">
                          <a:effectLst/>
                        </a:rPr>
                        <a:t>1 250 000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900">
                          <a:effectLst/>
                        </a:rPr>
                        <a:t>1 501 001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900">
                          <a:effectLst/>
                        </a:rPr>
                        <a:t>120,1%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extLst>
                  <a:ext uri="{0D108BD9-81ED-4DB2-BD59-A6C34878D82A}">
                    <a16:rowId xmlns:a16="http://schemas.microsoft.com/office/drawing/2014/main" val="1298760555"/>
                  </a:ext>
                </a:extLst>
              </a:tr>
              <a:tr h="119165">
                <a:tc>
                  <a:txBody>
                    <a:bodyPr/>
                    <a:lstStyle/>
                    <a:p>
                      <a:pPr indent="114300"/>
                      <a:r>
                        <a:rPr lang="pl-PL" sz="900">
                          <a:effectLst/>
                        </a:rPr>
                        <a:t>wpływy z opłat za pobyt w domu opieki społecznej 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900">
                          <a:effectLst/>
                        </a:rPr>
                        <a:t>1 590 000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900">
                          <a:effectLst/>
                        </a:rPr>
                        <a:t>1 589 570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900">
                          <a:effectLst/>
                        </a:rPr>
                        <a:t>100,0%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extLst>
                  <a:ext uri="{0D108BD9-81ED-4DB2-BD59-A6C34878D82A}">
                    <a16:rowId xmlns:a16="http://schemas.microsoft.com/office/drawing/2014/main" val="3446043632"/>
                  </a:ext>
                </a:extLst>
              </a:tr>
              <a:tr h="119165">
                <a:tc>
                  <a:txBody>
                    <a:bodyPr/>
                    <a:lstStyle/>
                    <a:p>
                      <a:r>
                        <a:rPr lang="pl-PL" sz="900">
                          <a:effectLst/>
                        </a:rPr>
                        <a:t>wpływy Urzędu Miasta: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900">
                          <a:effectLst/>
                        </a:rPr>
                        <a:t> 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900">
                          <a:effectLst/>
                        </a:rPr>
                        <a:t> 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900">
                          <a:effectLst/>
                        </a:rPr>
                        <a:t> 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extLst>
                  <a:ext uri="{0D108BD9-81ED-4DB2-BD59-A6C34878D82A}">
                    <a16:rowId xmlns:a16="http://schemas.microsoft.com/office/drawing/2014/main" val="931709088"/>
                  </a:ext>
                </a:extLst>
              </a:tr>
              <a:tr h="213796">
                <a:tc>
                  <a:txBody>
                    <a:bodyPr/>
                    <a:lstStyle/>
                    <a:p>
                      <a:pPr marL="132715"/>
                      <a:r>
                        <a:rPr lang="pl-PL" sz="900">
                          <a:effectLst/>
                        </a:rPr>
                        <a:t>dochody związane z gromadzeniem środków z opłat i kar za korzystanie ze środowiska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900">
                          <a:effectLst/>
                        </a:rPr>
                        <a:t>1 100 000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900">
                          <a:effectLst/>
                        </a:rPr>
                        <a:t>2 242 933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900">
                          <a:effectLst/>
                        </a:rPr>
                        <a:t>203,9%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extLst>
                  <a:ext uri="{0D108BD9-81ED-4DB2-BD59-A6C34878D82A}">
                    <a16:rowId xmlns:a16="http://schemas.microsoft.com/office/drawing/2014/main" val="463616543"/>
                  </a:ext>
                </a:extLst>
              </a:tr>
              <a:tr h="213796">
                <a:tc>
                  <a:txBody>
                    <a:bodyPr/>
                    <a:lstStyle/>
                    <a:p>
                      <a:pPr marL="132715"/>
                      <a:r>
                        <a:rPr lang="pl-PL" sz="900">
                          <a:effectLst/>
                        </a:rPr>
                        <a:t>wpływy ze sprzedaży map, danych z ewidencji gruntów i budynków oraz innych materiałów i informacji z zasobów powiatowych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900">
                          <a:effectLst/>
                        </a:rPr>
                        <a:t>1 101 000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900">
                          <a:effectLst/>
                        </a:rPr>
                        <a:t>933 581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900">
                          <a:effectLst/>
                        </a:rPr>
                        <a:t>84,8%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extLst>
                  <a:ext uri="{0D108BD9-81ED-4DB2-BD59-A6C34878D82A}">
                    <a16:rowId xmlns:a16="http://schemas.microsoft.com/office/drawing/2014/main" val="846948170"/>
                  </a:ext>
                </a:extLst>
              </a:tr>
              <a:tr h="119165">
                <a:tc>
                  <a:txBody>
                    <a:bodyPr/>
                    <a:lstStyle/>
                    <a:p>
                      <a:pPr marL="132715"/>
                      <a:r>
                        <a:rPr lang="pl-PL" sz="900">
                          <a:effectLst/>
                        </a:rPr>
                        <a:t>25% dochodów z nieruchomości Skarbu Państwa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900">
                          <a:effectLst/>
                        </a:rPr>
                        <a:t>8 444 983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900">
                          <a:effectLst/>
                        </a:rPr>
                        <a:t>9 280 964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900">
                          <a:effectLst/>
                        </a:rPr>
                        <a:t>109,9%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extLst>
                  <a:ext uri="{0D108BD9-81ED-4DB2-BD59-A6C34878D82A}">
                    <a16:rowId xmlns:a16="http://schemas.microsoft.com/office/drawing/2014/main" val="3272575267"/>
                  </a:ext>
                </a:extLst>
              </a:tr>
              <a:tr h="119165">
                <a:tc>
                  <a:txBody>
                    <a:bodyPr/>
                    <a:lstStyle/>
                    <a:p>
                      <a:pPr marL="132715"/>
                      <a:r>
                        <a:rPr lang="pl-PL" sz="900">
                          <a:effectLst/>
                        </a:rPr>
                        <a:t>odsetki od środków na rachunkach bankowych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900">
                          <a:effectLst/>
                        </a:rPr>
                        <a:t>7 700 000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900">
                          <a:effectLst/>
                        </a:rPr>
                        <a:t>7 644 638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900">
                          <a:effectLst/>
                        </a:rPr>
                        <a:t>99,3%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extLst>
                  <a:ext uri="{0D108BD9-81ED-4DB2-BD59-A6C34878D82A}">
                    <a16:rowId xmlns:a16="http://schemas.microsoft.com/office/drawing/2014/main" val="2557125277"/>
                  </a:ext>
                </a:extLst>
              </a:tr>
              <a:tr h="119165">
                <a:tc>
                  <a:txBody>
                    <a:bodyPr/>
                    <a:lstStyle/>
                    <a:p>
                      <a:r>
                        <a:rPr lang="pl-PL" sz="900">
                          <a:effectLst/>
                        </a:rPr>
                        <a:t>Pozostałe dochody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900">
                          <a:effectLst/>
                        </a:rPr>
                        <a:t>9 941 527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900">
                          <a:effectLst/>
                        </a:rPr>
                        <a:t>14 924 427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900">
                          <a:effectLst/>
                        </a:rPr>
                        <a:t>150,1%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extLst>
                  <a:ext uri="{0D108BD9-81ED-4DB2-BD59-A6C34878D82A}">
                    <a16:rowId xmlns:a16="http://schemas.microsoft.com/office/drawing/2014/main" val="4106158886"/>
                  </a:ext>
                </a:extLst>
              </a:tr>
              <a:tr h="119165">
                <a:tc>
                  <a:txBody>
                    <a:bodyPr/>
                    <a:lstStyle/>
                    <a:p>
                      <a:pPr marL="132715"/>
                      <a:r>
                        <a:rPr lang="pl-PL" sz="900">
                          <a:effectLst/>
                        </a:rPr>
                        <a:t>wpływy z tytułu kar i odszkodowań wynikających z umów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900">
                          <a:effectLst/>
                        </a:rPr>
                        <a:t>1 246 683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900">
                          <a:effectLst/>
                        </a:rPr>
                        <a:t>3 756 564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900" dirty="0">
                          <a:effectLst/>
                        </a:rPr>
                        <a:t>301,3%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17780" marB="17780" anchor="ctr"/>
                </a:tc>
                <a:extLst>
                  <a:ext uri="{0D108BD9-81ED-4DB2-BD59-A6C34878D82A}">
                    <a16:rowId xmlns:a16="http://schemas.microsoft.com/office/drawing/2014/main" val="6066272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40397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Niestandardowy 5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EA9027"/>
      </a:accent1>
      <a:accent2>
        <a:srgbClr val="288383"/>
      </a:accent2>
      <a:accent3>
        <a:srgbClr val="75BDA7"/>
      </a:accent3>
      <a:accent4>
        <a:srgbClr val="083343"/>
      </a:accent4>
      <a:accent5>
        <a:srgbClr val="7BAE1E"/>
      </a:accent5>
      <a:accent6>
        <a:srgbClr val="D7BB12"/>
      </a:accent6>
      <a:hlink>
        <a:srgbClr val="6B9F25"/>
      </a:hlink>
      <a:folHlink>
        <a:srgbClr val="3494BA"/>
      </a:folHlink>
    </a:clrScheme>
    <a:fontScheme name="Candara">
      <a:majorFont>
        <a:latin typeface="Candara" panose="020E0502030303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ndara" panose="020E0502030303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5382</TotalTime>
  <Words>6587</Words>
  <Application>Microsoft Office PowerPoint</Application>
  <PresentationFormat>Niestandardowy</PresentationFormat>
  <Paragraphs>1402</Paragraphs>
  <Slides>44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7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44</vt:i4>
      </vt:variant>
    </vt:vector>
  </HeadingPairs>
  <TitlesOfParts>
    <vt:vector size="52" baseType="lpstr">
      <vt:lpstr>Arial</vt:lpstr>
      <vt:lpstr>Arial Narrow</vt:lpstr>
      <vt:lpstr>Arial Rounded MT Bold</vt:lpstr>
      <vt:lpstr>Calibri</vt:lpstr>
      <vt:lpstr>Candara</vt:lpstr>
      <vt:lpstr>Times New Roman</vt:lpstr>
      <vt:lpstr>Wingdings</vt:lpstr>
      <vt:lpstr>Office Theme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Alicja Leibner</dc:creator>
  <cp:lastModifiedBy>Aleksandra Mendryk</cp:lastModifiedBy>
  <cp:revision>774</cp:revision>
  <dcterms:created xsi:type="dcterms:W3CDTF">2017-05-22T10:37:43Z</dcterms:created>
  <dcterms:modified xsi:type="dcterms:W3CDTF">2024-05-24T13:44:21Z</dcterms:modified>
</cp:coreProperties>
</file>