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84" r:id="rId1"/>
  </p:sldMasterIdLst>
  <p:notesMasterIdLst>
    <p:notesMasterId r:id="rId46"/>
  </p:notesMasterIdLst>
  <p:sldIdLst>
    <p:sldId id="273" r:id="rId2"/>
    <p:sldId id="285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28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10" r:id="rId23"/>
    <p:sldId id="311" r:id="rId24"/>
    <p:sldId id="312" r:id="rId25"/>
    <p:sldId id="313" r:id="rId26"/>
    <p:sldId id="356" r:id="rId27"/>
    <p:sldId id="357" r:id="rId28"/>
    <p:sldId id="314" r:id="rId29"/>
    <p:sldId id="358" r:id="rId30"/>
    <p:sldId id="359" r:id="rId31"/>
    <p:sldId id="315" r:id="rId32"/>
    <p:sldId id="316" r:id="rId33"/>
    <p:sldId id="317" r:id="rId34"/>
    <p:sldId id="360" r:id="rId35"/>
    <p:sldId id="318" r:id="rId36"/>
    <p:sldId id="326" r:id="rId37"/>
    <p:sldId id="327" r:id="rId38"/>
    <p:sldId id="319" r:id="rId39"/>
    <p:sldId id="320" r:id="rId40"/>
    <p:sldId id="321" r:id="rId41"/>
    <p:sldId id="322" r:id="rId42"/>
    <p:sldId id="323" r:id="rId43"/>
    <p:sldId id="361" r:id="rId44"/>
    <p:sldId id="324" r:id="rId45"/>
  </p:sldIdLst>
  <p:sldSz cx="719931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45" userDrawn="1">
          <p15:clr>
            <a:srgbClr val="A4A3A4"/>
          </p15:clr>
        </p15:guide>
        <p15:guide id="2" pos="113" userDrawn="1">
          <p15:clr>
            <a:srgbClr val="A4A3A4"/>
          </p15:clr>
        </p15:guide>
        <p15:guide id="3" orient="horz" pos="342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ksandra Mendryk" initials="AM" lastIdx="7" clrIdx="0">
    <p:extLst>
      <p:ext uri="{19B8F6BF-5375-455C-9EA6-DF929625EA0E}">
        <p15:presenceInfo xmlns:p15="http://schemas.microsoft.com/office/powerpoint/2012/main" userId="S-1-5-21-1757981266-1123561945-839522115-395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94BA"/>
    <a:srgbClr val="2B647F"/>
    <a:srgbClr val="58B6C0"/>
    <a:srgbClr val="0078D7"/>
    <a:srgbClr val="EF7F02"/>
    <a:srgbClr val="35B0AD"/>
    <a:srgbClr val="FEB25E"/>
    <a:srgbClr val="51707F"/>
    <a:srgbClr val="236B88"/>
    <a:srgbClr val="1B34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4182" y="78"/>
      </p:cViewPr>
      <p:guideLst>
        <p:guide orient="horz" pos="2245"/>
        <p:guide pos="113"/>
        <p:guide orient="horz" pos="34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A62BE-CAFC-4D61-8924-4C7B4D501F1C}" type="datetimeFigureOut">
              <a:rPr lang="pl-PL" smtClean="0"/>
              <a:t>24.05.2024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8D9D0B-3670-412E-BD84-C8DF0F9B8B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8028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178222"/>
            <a:ext cx="6119416" cy="250642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781306"/>
            <a:ext cx="5399485" cy="173816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F102B-268C-4BD3-974A-D9C95FE5D2D0}" type="datetimeFigureOut">
              <a:rPr lang="pl-PL" smtClean="0"/>
              <a:t>24.05.2024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8FDE-AD76-4384-B528-76DEEB836B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7920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F102B-268C-4BD3-974A-D9C95FE5D2D0}" type="datetimeFigureOut">
              <a:rPr lang="pl-PL" smtClean="0"/>
              <a:t>24.05.2024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8FDE-AD76-4384-B528-76DEEB836B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3822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83297"/>
            <a:ext cx="1552352" cy="6101085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83297"/>
            <a:ext cx="4567064" cy="6101085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F102B-268C-4BD3-974A-D9C95FE5D2D0}" type="datetimeFigureOut">
              <a:rPr lang="pl-PL" smtClean="0"/>
              <a:t>24.05.2024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8FDE-AD76-4384-B528-76DEEB836B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7894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F102B-268C-4BD3-974A-D9C95FE5D2D0}" type="datetimeFigureOut">
              <a:rPr lang="pl-PL" smtClean="0"/>
              <a:t>24.05.2024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8FDE-AD76-4384-B528-76DEEB836B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7165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794831"/>
            <a:ext cx="6209407" cy="2994714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817876"/>
            <a:ext cx="6209407" cy="157484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F102B-268C-4BD3-974A-D9C95FE5D2D0}" type="datetimeFigureOut">
              <a:rPr lang="pl-PL" smtClean="0"/>
              <a:t>24.05.2024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8FDE-AD76-4384-B528-76DEEB836B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0944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916484"/>
            <a:ext cx="3059708" cy="456789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916484"/>
            <a:ext cx="3059708" cy="456789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F102B-268C-4BD3-974A-D9C95FE5D2D0}" type="datetimeFigureOut">
              <a:rPr lang="pl-PL" smtClean="0"/>
              <a:t>24.05.2024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8FDE-AD76-4384-B528-76DEEB836B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4596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83299"/>
            <a:ext cx="6209407" cy="1391534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764832"/>
            <a:ext cx="3045646" cy="86491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629749"/>
            <a:ext cx="3045646" cy="386796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764832"/>
            <a:ext cx="3060646" cy="86491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629749"/>
            <a:ext cx="3060646" cy="386796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F102B-268C-4BD3-974A-D9C95FE5D2D0}" type="datetimeFigureOut">
              <a:rPr lang="pl-PL" smtClean="0"/>
              <a:t>24.05.2024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8FDE-AD76-4384-B528-76DEEB836B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6434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F102B-268C-4BD3-974A-D9C95FE5D2D0}" type="datetimeFigureOut">
              <a:rPr lang="pl-PL" smtClean="0"/>
              <a:t>24.05.2024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8FDE-AD76-4384-B528-76DEEB836B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25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F102B-268C-4BD3-974A-D9C95FE5D2D0}" type="datetimeFigureOut">
              <a:rPr lang="pl-PL" smtClean="0"/>
              <a:t>24.05.2024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8FDE-AD76-4384-B528-76DEEB836B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6836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1036570"/>
            <a:ext cx="3644652" cy="5116178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159794"/>
            <a:ext cx="2321966" cy="400128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F102B-268C-4BD3-974A-D9C95FE5D2D0}" type="datetimeFigureOut">
              <a:rPr lang="pl-PL" smtClean="0"/>
              <a:t>24.05.2024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8FDE-AD76-4384-B528-76DEEB836B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375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1036570"/>
            <a:ext cx="3644652" cy="5116178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159794"/>
            <a:ext cx="2321966" cy="400128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F102B-268C-4BD3-974A-D9C95FE5D2D0}" type="datetimeFigureOut">
              <a:rPr lang="pl-PL" smtClean="0"/>
              <a:t>24.05.2024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8FDE-AD76-4384-B528-76DEEB836B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9490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83299"/>
            <a:ext cx="620940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916484"/>
            <a:ext cx="620940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F102B-268C-4BD3-974A-D9C95FE5D2D0}" type="datetimeFigureOut">
              <a:rPr lang="pl-PL" smtClean="0"/>
              <a:t>24.05.2024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18FDE-AD76-4384-B528-76DEEB836B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2927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/>
          <p:nvPr/>
        </p:nvSpPr>
        <p:spPr>
          <a:xfrm>
            <a:off x="1593669" y="2484854"/>
            <a:ext cx="4415245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SPRAWOZDANIE Z WYKONANIA BUDŻETU </a:t>
            </a:r>
          </a:p>
          <a:p>
            <a:pPr algn="ctr"/>
            <a:r>
              <a:rPr lang="pl-PL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MIASTA GDYNI</a:t>
            </a:r>
            <a:endParaRPr lang="pl-PL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pl-PL" sz="2800" b="1" dirty="0">
                <a:effectLst/>
                <a:latin typeface="Times New Roman" panose="02020603050405020304" pitchFamily="18" charset="0"/>
              </a:rPr>
              <a:t>ZA 2023 ROK </a:t>
            </a:r>
            <a:endParaRPr lang="pl-PL" sz="2800" b="1" dirty="0">
              <a:effectLst/>
              <a:latin typeface="Arial Narrow" panose="020B0606020202030204" pitchFamily="34" charset="0"/>
            </a:endParaRPr>
          </a:p>
          <a:p>
            <a:r>
              <a:rPr lang="pl-P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/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pl-PL" sz="1500" i="1" dirty="0">
              <a:solidFill>
                <a:srgbClr val="EF7F02"/>
              </a:solidFill>
            </a:endParaRPr>
          </a:p>
          <a:p>
            <a:pPr algn="ctr"/>
            <a:endParaRPr lang="pl-PL" sz="1500" i="1" dirty="0">
              <a:solidFill>
                <a:srgbClr val="EF7F02"/>
              </a:solidFill>
            </a:endParaRPr>
          </a:p>
        </p:txBody>
      </p:sp>
      <p:pic>
        <p:nvPicPr>
          <p:cNvPr id="20" name="Obraz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0566" y="501162"/>
            <a:ext cx="1475847" cy="1198637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34A6BDBE-A272-40EB-9394-7554CC3C0D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271" y="4636904"/>
            <a:ext cx="1990725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0559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72F9C034-6436-6C51-8BA3-FB7866EC54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852205"/>
              </p:ext>
            </p:extLst>
          </p:nvPr>
        </p:nvGraphicFramePr>
        <p:xfrm>
          <a:off x="620068" y="1910567"/>
          <a:ext cx="6084066" cy="36225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4474">
                  <a:extLst>
                    <a:ext uri="{9D8B030D-6E8A-4147-A177-3AD203B41FA5}">
                      <a16:colId xmlns:a16="http://schemas.microsoft.com/office/drawing/2014/main" val="3603294104"/>
                    </a:ext>
                  </a:extLst>
                </a:gridCol>
                <a:gridCol w="1172565">
                  <a:extLst>
                    <a:ext uri="{9D8B030D-6E8A-4147-A177-3AD203B41FA5}">
                      <a16:colId xmlns:a16="http://schemas.microsoft.com/office/drawing/2014/main" val="3540293960"/>
                    </a:ext>
                  </a:extLst>
                </a:gridCol>
                <a:gridCol w="1078539">
                  <a:extLst>
                    <a:ext uri="{9D8B030D-6E8A-4147-A177-3AD203B41FA5}">
                      <a16:colId xmlns:a16="http://schemas.microsoft.com/office/drawing/2014/main" val="2032133729"/>
                    </a:ext>
                  </a:extLst>
                </a:gridCol>
                <a:gridCol w="1322692">
                  <a:extLst>
                    <a:ext uri="{9D8B030D-6E8A-4147-A177-3AD203B41FA5}">
                      <a16:colId xmlns:a16="http://schemas.microsoft.com/office/drawing/2014/main" val="808535415"/>
                    </a:ext>
                  </a:extLst>
                </a:gridCol>
                <a:gridCol w="945796">
                  <a:extLst>
                    <a:ext uri="{9D8B030D-6E8A-4147-A177-3AD203B41FA5}">
                      <a16:colId xmlns:a16="http://schemas.microsoft.com/office/drawing/2014/main" val="407158509"/>
                    </a:ext>
                  </a:extLst>
                </a:gridCol>
              </a:tblGrid>
              <a:tr h="707070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Lata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Plan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Wykonanie  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Stopień wykonania planu (w%)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Dynamika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2341631040"/>
                  </a:ext>
                </a:extLst>
              </a:tr>
              <a:tr h="269707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2013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316 075 480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304 549 106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96,4%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105,6%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3176312681"/>
                  </a:ext>
                </a:extLst>
              </a:tr>
              <a:tr h="269707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2014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324 538 544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dirty="0">
                          <a:effectLst/>
                        </a:rPr>
                        <a:t>328 140 517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101,1%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107,7%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3931445685"/>
                  </a:ext>
                </a:extLst>
              </a:tr>
              <a:tr h="269707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2015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346 482 271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349 487 376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100,9%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106,5%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2557095952"/>
                  </a:ext>
                </a:extLst>
              </a:tr>
              <a:tr h="269707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2016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363 862 402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371 502 170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102,1%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106,3%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2687180036"/>
                  </a:ext>
                </a:extLst>
              </a:tr>
              <a:tr h="269707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2017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405 885 950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414 924 911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102,2%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111,7%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712911596"/>
                  </a:ext>
                </a:extLst>
              </a:tr>
              <a:tr h="269707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2018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443 729 514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459 044 269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103,5%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110,6%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3907078024"/>
                  </a:ext>
                </a:extLst>
              </a:tr>
              <a:tr h="269707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2019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478 839 524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483 363 017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100,9%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105,3%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1180852782"/>
                  </a:ext>
                </a:extLst>
              </a:tr>
              <a:tr h="269707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2020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469 997 726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471 175 241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100,3%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97,5%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222886627"/>
                  </a:ext>
                </a:extLst>
              </a:tr>
              <a:tr h="269707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2021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524 247 963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540 402 207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103,1%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114,7%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30035149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2022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dirty="0">
                          <a:effectLst/>
                        </a:rPr>
                        <a:t>533 449 769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dirty="0">
                          <a:effectLst/>
                        </a:rPr>
                        <a:t>533 449 770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100,0%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98,7%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259253296"/>
                  </a:ext>
                </a:extLst>
              </a:tr>
              <a:tr h="269707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2023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452 109 064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452 109 064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>
                          <a:effectLst/>
                        </a:rPr>
                        <a:t>100,0%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>
                          <a:effectLst/>
                        </a:rPr>
                        <a:t>84,75%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3619890786"/>
                  </a:ext>
                </a:extLst>
              </a:tr>
            </a:tbl>
          </a:graphicData>
        </a:graphic>
      </p:graphicFrame>
      <p:sp>
        <p:nvSpPr>
          <p:cNvPr id="3" name="Prostokąt 2"/>
          <p:cNvSpPr/>
          <p:nvPr/>
        </p:nvSpPr>
        <p:spPr>
          <a:xfrm>
            <a:off x="0" y="6796631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Wykonanie Budżetu Miasta Gdyni za rok 2023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6489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WYKONANIE BUDŻETU MIASTA GDYNI za rok 2023</a:t>
            </a:r>
          </a:p>
        </p:txBody>
      </p:sp>
      <p:sp>
        <p:nvSpPr>
          <p:cNvPr id="46" name="Owal 45"/>
          <p:cNvSpPr/>
          <p:nvPr/>
        </p:nvSpPr>
        <p:spPr>
          <a:xfrm>
            <a:off x="1585593" y="1114422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E7880AF-E095-446A-98AB-D2EF38251662}"/>
              </a:ext>
            </a:extLst>
          </p:cNvPr>
          <p:cNvSpPr txBox="1"/>
          <p:nvPr/>
        </p:nvSpPr>
        <p:spPr>
          <a:xfrm>
            <a:off x="268164" y="799982"/>
            <a:ext cx="64359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/>
              <a:t>DOCHODY WŁASNE – udziały we wpływach z podatków dochodowych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0BF81C4C-8C29-45A4-8819-E1D2C55E11D2}"/>
              </a:ext>
            </a:extLst>
          </p:cNvPr>
          <p:cNvSpPr txBox="1"/>
          <p:nvPr/>
        </p:nvSpPr>
        <p:spPr>
          <a:xfrm>
            <a:off x="381670" y="1262616"/>
            <a:ext cx="6435970" cy="457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1000"/>
              </a:spcBef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Udziały we wpływach z podatku dochodowego od osób fizycznych</a:t>
            </a:r>
            <a:endParaRPr lang="pl-PL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00CF185F-B51B-4168-B1FB-E17F9F13F6A6}"/>
              </a:ext>
            </a:extLst>
          </p:cNvPr>
          <p:cNvSpPr txBox="1"/>
          <p:nvPr/>
        </p:nvSpPr>
        <p:spPr>
          <a:xfrm>
            <a:off x="381670" y="5728857"/>
            <a:ext cx="64359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2023 roku dochody z udziałów w podatku dochodowym od osób fizycznych były niższe o 81.340.705 zł niż w roku 2022 r., tj. o 1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5,25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%.</a:t>
            </a:r>
          </a:p>
        </p:txBody>
      </p:sp>
    </p:spTree>
    <p:extLst>
      <p:ext uri="{BB962C8B-B14F-4D97-AF65-F5344CB8AC3E}">
        <p14:creationId xmlns:p14="http://schemas.microsoft.com/office/powerpoint/2010/main" val="4179677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796631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Wykonanie Budżetu Miasta Gdyni za rok 2023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86104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WYKONANIE BUDŻETU MIASTA GDYNI za rok 2023</a:t>
            </a:r>
          </a:p>
        </p:txBody>
      </p:sp>
      <p:sp>
        <p:nvSpPr>
          <p:cNvPr id="46" name="Owal 45"/>
          <p:cNvSpPr/>
          <p:nvPr/>
        </p:nvSpPr>
        <p:spPr>
          <a:xfrm>
            <a:off x="1585593" y="1114422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E7880AF-E095-446A-98AB-D2EF38251662}"/>
              </a:ext>
            </a:extLst>
          </p:cNvPr>
          <p:cNvSpPr txBox="1"/>
          <p:nvPr/>
        </p:nvSpPr>
        <p:spPr>
          <a:xfrm>
            <a:off x="268164" y="799982"/>
            <a:ext cx="64359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/>
              <a:t>DOCHODY WŁASNE – udziały we wpływach z podatków dochodowych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0BF81C4C-8C29-45A4-8819-E1D2C55E11D2}"/>
              </a:ext>
            </a:extLst>
          </p:cNvPr>
          <p:cNvSpPr txBox="1"/>
          <p:nvPr/>
        </p:nvSpPr>
        <p:spPr>
          <a:xfrm>
            <a:off x="381670" y="1181157"/>
            <a:ext cx="6435970" cy="457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Udziały we wpływach z podatku dochodowego od osób prawnych</a:t>
            </a:r>
            <a:endParaRPr lang="pl-PL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90C603E0-3E82-4E52-9B94-B079A4CC2BFD}"/>
              </a:ext>
            </a:extLst>
          </p:cNvPr>
          <p:cNvSpPr txBox="1"/>
          <p:nvPr/>
        </p:nvSpPr>
        <p:spPr>
          <a:xfrm>
            <a:off x="381670" y="5756882"/>
            <a:ext cx="64359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2023 roku dochody z udziałów w podatku dochodowym od osób prawnych były 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wyższe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 23.572.547 zł niż w roku 2022 r., tj. o 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52,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7%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9D9DF7D5-F579-1AC1-3513-7458340E35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240563"/>
              </p:ext>
            </p:extLst>
          </p:nvPr>
        </p:nvGraphicFramePr>
        <p:xfrm>
          <a:off x="552091" y="1755330"/>
          <a:ext cx="6265550" cy="38173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9300">
                  <a:extLst>
                    <a:ext uri="{9D8B030D-6E8A-4147-A177-3AD203B41FA5}">
                      <a16:colId xmlns:a16="http://schemas.microsoft.com/office/drawing/2014/main" val="1723419525"/>
                    </a:ext>
                  </a:extLst>
                </a:gridCol>
                <a:gridCol w="1269384">
                  <a:extLst>
                    <a:ext uri="{9D8B030D-6E8A-4147-A177-3AD203B41FA5}">
                      <a16:colId xmlns:a16="http://schemas.microsoft.com/office/drawing/2014/main" val="2164940897"/>
                    </a:ext>
                  </a:extLst>
                </a:gridCol>
                <a:gridCol w="1103388">
                  <a:extLst>
                    <a:ext uri="{9D8B030D-6E8A-4147-A177-3AD203B41FA5}">
                      <a16:colId xmlns:a16="http://schemas.microsoft.com/office/drawing/2014/main" val="2552617691"/>
                    </a:ext>
                  </a:extLst>
                </a:gridCol>
                <a:gridCol w="1367029">
                  <a:extLst>
                    <a:ext uri="{9D8B030D-6E8A-4147-A177-3AD203B41FA5}">
                      <a16:colId xmlns:a16="http://schemas.microsoft.com/office/drawing/2014/main" val="4172239941"/>
                    </a:ext>
                  </a:extLst>
                </a:gridCol>
                <a:gridCol w="976449">
                  <a:extLst>
                    <a:ext uri="{9D8B030D-6E8A-4147-A177-3AD203B41FA5}">
                      <a16:colId xmlns:a16="http://schemas.microsoft.com/office/drawing/2014/main" val="4221545876"/>
                    </a:ext>
                  </a:extLst>
                </a:gridCol>
              </a:tblGrid>
              <a:tr h="734686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Lata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Plan 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Wykonanie             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Stopień wykonania planu /w%/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Dynamika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2372504224"/>
                  </a:ext>
                </a:extLst>
              </a:tr>
              <a:tr h="28024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2013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26 000 000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21 759 048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83,7%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107,0%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1374919101"/>
                  </a:ext>
                </a:extLst>
              </a:tr>
              <a:tr h="280241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2014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dirty="0">
                          <a:effectLst/>
                        </a:rPr>
                        <a:t>26 700 000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25 413 814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95,2%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116,8%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289127753"/>
                  </a:ext>
                </a:extLst>
              </a:tr>
              <a:tr h="280241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2015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dirty="0">
                          <a:effectLst/>
                        </a:rPr>
                        <a:t>27 700 000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dirty="0">
                          <a:effectLst/>
                        </a:rPr>
                        <a:t>24 177 127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87,3%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95,1%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3682383129"/>
                  </a:ext>
                </a:extLst>
              </a:tr>
              <a:tr h="280241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2016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28 000 000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26 202 615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93,6%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108,4%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3438616181"/>
                  </a:ext>
                </a:extLst>
              </a:tr>
              <a:tr h="280241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2017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29 000 000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30 542 691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105,3%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116,6%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3301225652"/>
                  </a:ext>
                </a:extLst>
              </a:tr>
              <a:tr h="280241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2018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38 000 000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33 761 701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88,8%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110,5%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4255920028"/>
                  </a:ext>
                </a:extLst>
              </a:tr>
              <a:tr h="280241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2019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38 029 918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30 156 682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79,3%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89,3%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455678351"/>
                  </a:ext>
                </a:extLst>
              </a:tr>
              <a:tr h="280241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2020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38 000 000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32 847 344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86,4%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108,9%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3146906882"/>
                  </a:ext>
                </a:extLst>
              </a:tr>
              <a:tr h="280241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2021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45 000 000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45 018 770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100,0%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137,1%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1018083859"/>
                  </a:ext>
                </a:extLst>
              </a:tr>
              <a:tr h="28024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2022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dirty="0">
                          <a:effectLst/>
                        </a:rPr>
                        <a:t>44 709 500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dirty="0">
                          <a:effectLst/>
                        </a:rPr>
                        <a:t>44 709 500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100,0%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99,3%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840023499"/>
                  </a:ext>
                </a:extLst>
              </a:tr>
              <a:tr h="280241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effectLst/>
                        </a:rPr>
                        <a:t>2023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17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68 282 047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17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68 282 047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>
                          <a:effectLst/>
                        </a:rPr>
                        <a:t>100,0%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>
                          <a:effectLst/>
                        </a:rPr>
                        <a:t>152,72%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4195192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61245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796631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Wykonanie Budżetu Miasta Gdyni za rok 2023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6489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WYKONANIE BUDŻETU MIASTA GDYNI za rok 2023</a:t>
            </a:r>
          </a:p>
        </p:txBody>
      </p:sp>
      <p:sp>
        <p:nvSpPr>
          <p:cNvPr id="46" name="Owal 45"/>
          <p:cNvSpPr/>
          <p:nvPr/>
        </p:nvSpPr>
        <p:spPr>
          <a:xfrm>
            <a:off x="1585593" y="1114422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E7880AF-E095-446A-98AB-D2EF38251662}"/>
              </a:ext>
            </a:extLst>
          </p:cNvPr>
          <p:cNvSpPr txBox="1"/>
          <p:nvPr/>
        </p:nvSpPr>
        <p:spPr>
          <a:xfrm>
            <a:off x="259372" y="820210"/>
            <a:ext cx="6435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1800"/>
              </a:spcBef>
              <a:spcAft>
                <a:spcPts val="0"/>
              </a:spcAft>
              <a:buSzPts val="1600"/>
              <a:tabLst>
                <a:tab pos="457200" algn="l"/>
              </a:tabLst>
            </a:pPr>
            <a:r>
              <a:rPr lang="pl-PL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SUBWENCJA OGÓLNA</a:t>
            </a:r>
            <a:endParaRPr lang="pl-PL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90C603E0-3E82-4E52-9B94-B079A4CC2BFD}"/>
              </a:ext>
            </a:extLst>
          </p:cNvPr>
          <p:cNvSpPr txBox="1"/>
          <p:nvPr/>
        </p:nvSpPr>
        <p:spPr>
          <a:xfrm>
            <a:off x="241540" y="1189542"/>
            <a:ext cx="6453802" cy="4526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"/>
            <a:r>
              <a:rPr lang="pl-PL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tabLst>
                <a:tab pos="4500880" algn="l"/>
                <a:tab pos="449580" algn="l"/>
              </a:tabLst>
            </a:pPr>
            <a:r>
              <a:rPr lang="pl-PL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Wpływy z tytułu subwencji ogólnej wyniosły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434.655.152 </a:t>
            </a:r>
            <a:r>
              <a:rPr lang="pl-PL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zł </a:t>
            </a:r>
            <a:r>
              <a:rPr lang="pl-PL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tj. 100% planu, co stanowi </a:t>
            </a:r>
            <a:r>
              <a:rPr lang="pl-PL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22,7</a:t>
            </a:r>
            <a:r>
              <a:rPr lang="pl-PL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 dochodów bieżących i były </a:t>
            </a:r>
            <a:r>
              <a:rPr lang="pl-PL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wyższe</a:t>
            </a:r>
            <a:r>
              <a:rPr lang="pl-PL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od uzyskanych w 2022 r. o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118.410.569 </a:t>
            </a:r>
            <a:r>
              <a:rPr lang="pl-PL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zł (tj. o </a:t>
            </a:r>
            <a:r>
              <a:rPr lang="pl-PL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37,4</a:t>
            </a:r>
            <a:r>
              <a:rPr lang="pl-PL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%). Jest to wynikiem otrzymania w 2022 roku wyższej o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55.365.733 </a:t>
            </a:r>
            <a:r>
              <a:rPr lang="pl-PL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zł subwencji oświatowej oraz </a:t>
            </a:r>
            <a:r>
              <a:rPr lang="pl-PL" sz="1600" dirty="0">
                <a:latin typeface="Times New Roman" panose="02020603050405020304" pitchFamily="18" charset="0"/>
              </a:rPr>
              <a:t>dodatkowych środków z subwencji uzupełniającej dla gmin i powiatów w wysokości </a:t>
            </a:r>
            <a:r>
              <a:rPr lang="pl-PL" dirty="0">
                <a:latin typeface="Times New Roman" panose="02020603050405020304" pitchFamily="18" charset="0"/>
              </a:rPr>
              <a:t>63.948.370</a:t>
            </a:r>
            <a:r>
              <a:rPr lang="pl-PL" sz="1600" dirty="0">
                <a:latin typeface="Times New Roman" panose="02020603050405020304" pitchFamily="18" charset="0"/>
              </a:rPr>
              <a:t> zł.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oświatowa w wysokości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366.444.598 zł</a:t>
            </a:r>
            <a:r>
              <a:rPr lang="pl-PL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(100% planu),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równoważąca dla powiatu w wysokości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4.262.183</a:t>
            </a:r>
            <a:r>
              <a:rPr lang="pl-PL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zł</a:t>
            </a:r>
            <a:r>
              <a:rPr lang="pl-PL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(100% planu)</a:t>
            </a:r>
            <a:endParaRPr lang="pl-PL" sz="16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spcBef>
                <a:spcPts val="600"/>
              </a:spcBef>
              <a:buSzPts val="1200"/>
              <a:buFont typeface="Arial" panose="020B0604020202020204" pitchFamily="34" charset="0"/>
              <a:buChar char="•"/>
              <a:tabLst>
                <a:tab pos="480695" algn="l"/>
              </a:tabLst>
            </a:pPr>
            <a:r>
              <a:rPr lang="pl-PL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uzupełnienie subwencji ogólnej -  </a:t>
            </a:r>
            <a:r>
              <a:rPr lang="pl-PL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63.948.370 </a:t>
            </a:r>
            <a:r>
              <a:rPr lang="pl-PL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zł</a:t>
            </a:r>
            <a:r>
              <a:rPr lang="pl-PL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(100% planu).</a:t>
            </a:r>
            <a:endParaRPr lang="pl-PL" sz="16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buSzPts val="1200"/>
              <a:tabLst>
                <a:tab pos="480695" algn="l"/>
              </a:tabLst>
            </a:pPr>
            <a:r>
              <a:rPr lang="pl-PL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2023 r. miasto uzyskało subwencję oświatową wyższą o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55.365.733</a:t>
            </a:r>
            <a:r>
              <a:rPr lang="pl-PL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zł, tj. o 17,8%.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SzPts val="1200"/>
              <a:tabLst>
                <a:tab pos="480695" algn="l"/>
              </a:tabLst>
            </a:pPr>
            <a:r>
              <a:rPr lang="pl-PL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Subwencja równoważąca była </a:t>
            </a:r>
            <a:r>
              <a:rPr lang="pl-PL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niższ</a:t>
            </a:r>
            <a:r>
              <a:rPr lang="pl-PL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o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856.137 </a:t>
            </a:r>
            <a:r>
              <a:rPr lang="pl-PL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zł, tj. o </a:t>
            </a:r>
            <a:r>
              <a:rPr lang="pl-PL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16,7</a:t>
            </a:r>
            <a:r>
              <a:rPr lang="pl-PL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%. </a:t>
            </a:r>
          </a:p>
        </p:txBody>
      </p:sp>
    </p:spTree>
    <p:extLst>
      <p:ext uri="{BB962C8B-B14F-4D97-AF65-F5344CB8AC3E}">
        <p14:creationId xmlns:p14="http://schemas.microsoft.com/office/powerpoint/2010/main" val="7660323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796631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Wykonanie Budżetu Miasta Gdyni za rok 2023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86104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WYKONANIE BUDŻETU MIASTA GDYNI za rok 2023</a:t>
            </a:r>
          </a:p>
        </p:txBody>
      </p:sp>
      <p:sp>
        <p:nvSpPr>
          <p:cNvPr id="46" name="Owal 45"/>
          <p:cNvSpPr/>
          <p:nvPr/>
        </p:nvSpPr>
        <p:spPr>
          <a:xfrm>
            <a:off x="1585593" y="1114422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DDBB9370-DB4E-4D60-A88D-8D6BD6515F9E}"/>
              </a:ext>
            </a:extLst>
          </p:cNvPr>
          <p:cNvSpPr txBox="1"/>
          <p:nvPr/>
        </p:nvSpPr>
        <p:spPr>
          <a:xfrm>
            <a:off x="1069842" y="696292"/>
            <a:ext cx="46905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/>
              <a:t>DOCHODY MAJĄTKOWE</a:t>
            </a:r>
          </a:p>
        </p:txBody>
      </p:sp>
      <p:sp>
        <p:nvSpPr>
          <p:cNvPr id="35" name="pole tekstowe 34">
            <a:extLst>
              <a:ext uri="{FF2B5EF4-FFF2-40B4-BE49-F238E27FC236}">
                <a16:creationId xmlns:a16="http://schemas.microsoft.com/office/drawing/2014/main" id="{CDAE1DB6-60CB-4180-9CF1-BC1648E27963}"/>
              </a:ext>
            </a:extLst>
          </p:cNvPr>
          <p:cNvSpPr txBox="1"/>
          <p:nvPr/>
        </p:nvSpPr>
        <p:spPr>
          <a:xfrm>
            <a:off x="923193" y="4972179"/>
            <a:ext cx="5583043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Dochody majątkowe stanowiły 6,9% dochodów ogółem i wyniosły </a:t>
            </a:r>
            <a:r>
              <a:rPr lang="pl-PL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136.678.210 z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ł</a:t>
            </a:r>
            <a:r>
              <a:rPr lang="pl-PL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59</a:t>
            </a:r>
            <a:r>
              <a:rPr lang="pl-PL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 planu).</a:t>
            </a:r>
            <a:endParaRPr lang="pl-PL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l-PL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Dochody te były 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wyższe</a:t>
            </a:r>
            <a:r>
              <a:rPr lang="pl-PL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od uzyskanych w 2022 r. o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21.368.136</a:t>
            </a:r>
            <a:r>
              <a:rPr lang="pl-PL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zł, tj. o 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18,5</a:t>
            </a:r>
            <a:r>
              <a:rPr lang="pl-PL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%.</a:t>
            </a:r>
            <a:endParaRPr lang="pl-PL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050" name="Wykres 1">
            <a:extLst>
              <a:ext uri="{FF2B5EF4-FFF2-40B4-BE49-F238E27FC236}">
                <a16:creationId xmlns:a16="http://schemas.microsoft.com/office/drawing/2014/main" id="{BCA1832F-FC79-F096-C28B-F55A9E4206DB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20"/>
          <a:stretch>
            <a:fillRect/>
          </a:stretch>
        </p:blipFill>
        <p:spPr bwMode="auto">
          <a:xfrm>
            <a:off x="987552" y="1368674"/>
            <a:ext cx="5330951" cy="3477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97557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796631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Wykonanie Budżetu Miasta Gdyni za rok 2023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6489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WYKONANIE BUDŻETU MIASTA GDYNI za rok 2023</a:t>
            </a:r>
          </a:p>
        </p:txBody>
      </p:sp>
      <p:sp>
        <p:nvSpPr>
          <p:cNvPr id="46" name="Owal 45"/>
          <p:cNvSpPr/>
          <p:nvPr/>
        </p:nvSpPr>
        <p:spPr>
          <a:xfrm>
            <a:off x="1585593" y="1114422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E7880AF-E095-446A-98AB-D2EF38251662}"/>
              </a:ext>
            </a:extLst>
          </p:cNvPr>
          <p:cNvSpPr txBox="1"/>
          <p:nvPr/>
        </p:nvSpPr>
        <p:spPr>
          <a:xfrm>
            <a:off x="259372" y="945145"/>
            <a:ext cx="6435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1800"/>
              </a:spcBef>
              <a:spcAft>
                <a:spcPts val="0"/>
              </a:spcAft>
              <a:buSzPts val="1600"/>
              <a:tabLst>
                <a:tab pos="457200" algn="l"/>
              </a:tabLst>
            </a:pPr>
            <a:r>
              <a:rPr lang="pl-PL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DOCHODY MAJĄTKOWE</a:t>
            </a:r>
            <a:endParaRPr lang="pl-PL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C6A33FB7-1F42-4936-253F-B62B826923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670854"/>
              </p:ext>
            </p:extLst>
          </p:nvPr>
        </p:nvGraphicFramePr>
        <p:xfrm>
          <a:off x="259372" y="1483754"/>
          <a:ext cx="6799796" cy="50291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6582">
                  <a:extLst>
                    <a:ext uri="{9D8B030D-6E8A-4147-A177-3AD203B41FA5}">
                      <a16:colId xmlns:a16="http://schemas.microsoft.com/office/drawing/2014/main" val="2378756331"/>
                    </a:ext>
                  </a:extLst>
                </a:gridCol>
                <a:gridCol w="2934959">
                  <a:extLst>
                    <a:ext uri="{9D8B030D-6E8A-4147-A177-3AD203B41FA5}">
                      <a16:colId xmlns:a16="http://schemas.microsoft.com/office/drawing/2014/main" val="692285525"/>
                    </a:ext>
                  </a:extLst>
                </a:gridCol>
                <a:gridCol w="961221">
                  <a:extLst>
                    <a:ext uri="{9D8B030D-6E8A-4147-A177-3AD203B41FA5}">
                      <a16:colId xmlns:a16="http://schemas.microsoft.com/office/drawing/2014/main" val="330029625"/>
                    </a:ext>
                  </a:extLst>
                </a:gridCol>
                <a:gridCol w="895895">
                  <a:extLst>
                    <a:ext uri="{9D8B030D-6E8A-4147-A177-3AD203B41FA5}">
                      <a16:colId xmlns:a16="http://schemas.microsoft.com/office/drawing/2014/main" val="1247290508"/>
                    </a:ext>
                  </a:extLst>
                </a:gridCol>
                <a:gridCol w="877562">
                  <a:extLst>
                    <a:ext uri="{9D8B030D-6E8A-4147-A177-3AD203B41FA5}">
                      <a16:colId xmlns:a16="http://schemas.microsoft.com/office/drawing/2014/main" val="1805960006"/>
                    </a:ext>
                  </a:extLst>
                </a:gridCol>
                <a:gridCol w="783577">
                  <a:extLst>
                    <a:ext uri="{9D8B030D-6E8A-4147-A177-3AD203B41FA5}">
                      <a16:colId xmlns:a16="http://schemas.microsoft.com/office/drawing/2014/main" val="4086140129"/>
                    </a:ext>
                  </a:extLst>
                </a:gridCol>
              </a:tblGrid>
              <a:tr h="1154015"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Treść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Plan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Wykonanie 2023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stopień wykonania planu    /w%/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udział w strukturze /w%/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695360457"/>
                  </a:ext>
                </a:extLst>
              </a:tr>
              <a:tr h="271965">
                <a:tc>
                  <a:txBody>
                    <a:bodyPr/>
                    <a:lstStyle/>
                    <a:p>
                      <a:pPr algn="ctr"/>
                      <a:r>
                        <a:rPr lang="pl-PL" sz="800">
                          <a:effectLst/>
                        </a:rPr>
                        <a:t>I.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Dochody własne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132 461 314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dirty="0">
                          <a:effectLst/>
                        </a:rPr>
                        <a:t>81 459 704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61,5%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59,6%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3205205968"/>
                  </a:ext>
                </a:extLst>
              </a:tr>
              <a:tr h="271965">
                <a:tc>
                  <a:txBody>
                    <a:bodyPr/>
                    <a:lstStyle/>
                    <a:p>
                      <a:pPr algn="ctr"/>
                      <a:r>
                        <a:rPr lang="pl-PL" sz="900">
                          <a:effectLst/>
                        </a:rPr>
                        <a:t>1.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indent="114300"/>
                      <a:r>
                        <a:rPr lang="pl-PL" sz="1200" dirty="0">
                          <a:effectLst/>
                        </a:rPr>
                        <a:t> dochody z majątku miasta, w tym: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dirty="0">
                          <a:effectLst/>
                        </a:rPr>
                        <a:t>69 500 000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dirty="0">
                          <a:effectLst/>
                        </a:rPr>
                        <a:t>55 677 792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dirty="0">
                          <a:effectLst/>
                        </a:rPr>
                        <a:t>80,1%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dirty="0">
                          <a:effectLst/>
                        </a:rPr>
                        <a:t>40,7%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1759033075"/>
                  </a:ext>
                </a:extLst>
              </a:tr>
              <a:tr h="271965">
                <a:tc>
                  <a:txBody>
                    <a:bodyPr/>
                    <a:lstStyle/>
                    <a:p>
                      <a:pPr algn="ctr"/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effectLst/>
                        </a:rPr>
                        <a:t>wpływy ze sprzedaży mienia komunalnego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b="1" dirty="0">
                          <a:effectLst/>
                        </a:rPr>
                        <a:t>67 000 000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b="1" dirty="0">
                          <a:effectLst/>
                        </a:rPr>
                        <a:t>53 700 534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b="1" dirty="0">
                          <a:effectLst/>
                        </a:rPr>
                        <a:t>80,2%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b="1" dirty="0">
                          <a:effectLst/>
                        </a:rPr>
                        <a:t>39,3%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3098633327"/>
                  </a:ext>
                </a:extLst>
              </a:tr>
              <a:tr h="448375">
                <a:tc>
                  <a:txBody>
                    <a:bodyPr/>
                    <a:lstStyle/>
                    <a:p>
                      <a:pPr algn="ctr"/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przekształcenie prawa użytkowania wieczystego w prawo własności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2 500 000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1 773 295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dirty="0">
                          <a:effectLst/>
                        </a:rPr>
                        <a:t>70,9%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1,3%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3571352557"/>
                  </a:ext>
                </a:extLst>
              </a:tr>
              <a:tr h="271965">
                <a:tc>
                  <a:txBody>
                    <a:bodyPr/>
                    <a:lstStyle/>
                    <a:p>
                      <a:pPr algn="ctr"/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wpływy za przejęcie gruntów pod inwestycje drogowe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164 870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0,1%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1703258533"/>
                  </a:ext>
                </a:extLst>
              </a:tr>
              <a:tr h="271965">
                <a:tc>
                  <a:txBody>
                    <a:bodyPr/>
                    <a:lstStyle/>
                    <a:p>
                      <a:pPr algn="ctr"/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wpływy ze sprzedaży majątku miasta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9 989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0,0%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290465980"/>
                  </a:ext>
                </a:extLst>
              </a:tr>
              <a:tr h="271965">
                <a:tc>
                  <a:txBody>
                    <a:bodyPr/>
                    <a:lstStyle/>
                    <a:p>
                      <a:pPr algn="ctr"/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wpływy ze zbycia praw majątkowych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29 104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0,0%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2657051101"/>
                  </a:ext>
                </a:extLst>
              </a:tr>
              <a:tr h="448375">
                <a:tc>
                  <a:txBody>
                    <a:bodyPr/>
                    <a:lstStyle/>
                    <a:p>
                      <a:pPr algn="ctr"/>
                      <a:r>
                        <a:rPr lang="pl-PL" sz="900">
                          <a:effectLst/>
                        </a:rPr>
                        <a:t>2.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indent="114300"/>
                      <a:r>
                        <a:rPr lang="pl-PL" sz="1200">
                          <a:effectLst/>
                        </a:rPr>
                        <a:t>dotacje i inne środki zewnętrzne na dofinansowanie zadań własnych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62 961 314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25 781 912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40,9%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dirty="0">
                          <a:effectLst/>
                        </a:rPr>
                        <a:t>18,9%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2732767895"/>
                  </a:ext>
                </a:extLst>
              </a:tr>
              <a:tr h="271965">
                <a:tc>
                  <a:txBody>
                    <a:bodyPr/>
                    <a:lstStyle/>
                    <a:p>
                      <a:pPr algn="ctr"/>
                      <a:r>
                        <a:rPr lang="pl-PL" sz="900">
                          <a:effectLst/>
                        </a:rPr>
                        <a:t>II.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Subwencja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10 000 000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10 000 000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100,0%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dirty="0">
                          <a:effectLst/>
                        </a:rPr>
                        <a:t>7,3%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2738901756"/>
                  </a:ext>
                </a:extLst>
              </a:tr>
              <a:tr h="271965">
                <a:tc>
                  <a:txBody>
                    <a:bodyPr/>
                    <a:lstStyle/>
                    <a:p>
                      <a:pPr algn="ctr"/>
                      <a:r>
                        <a:rPr lang="pl-PL" sz="800">
                          <a:effectLst/>
                        </a:rPr>
                        <a:t>III.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Środki z UE na dofinansowanie zadań własnych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89 199 356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45 206 447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50,7%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dirty="0">
                          <a:effectLst/>
                        </a:rPr>
                        <a:t>33,1%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4150988162"/>
                  </a:ext>
                </a:extLst>
              </a:tr>
              <a:tr h="271965">
                <a:tc>
                  <a:txBody>
                    <a:bodyPr/>
                    <a:lstStyle/>
                    <a:p>
                      <a:pPr algn="ctr"/>
                      <a:r>
                        <a:rPr lang="pl-PL" sz="800">
                          <a:effectLst/>
                        </a:rPr>
                        <a:t>IV.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Dotacje celowe z budżetu państwa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13 000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12 054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92,7%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dirty="0">
                          <a:effectLst/>
                        </a:rPr>
                        <a:t>0,01%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152442400"/>
                  </a:ext>
                </a:extLst>
              </a:tr>
              <a:tr h="271965">
                <a:tc gridSpan="2">
                  <a:txBody>
                    <a:bodyPr/>
                    <a:lstStyle/>
                    <a:p>
                      <a:pPr algn="ctr"/>
                      <a:r>
                        <a:rPr lang="pl-PL" sz="900">
                          <a:effectLst/>
                        </a:rPr>
                        <a:t>      OGÓŁEM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000">
                          <a:effectLst/>
                        </a:rPr>
                        <a:t>231 673 670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000">
                          <a:effectLst/>
                        </a:rPr>
                        <a:t>136 678 205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000">
                          <a:effectLst/>
                        </a:rPr>
                        <a:t>59,0%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000" dirty="0">
                          <a:effectLst/>
                        </a:rPr>
                        <a:t>100,0%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39062821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26163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796631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Wykonanie Budżetu Miasta Gdyni za rok 2023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86104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WYKONANIE BUDŻETU MIASTA GDYNI za rok 2023</a:t>
            </a:r>
          </a:p>
        </p:txBody>
      </p:sp>
      <p:sp>
        <p:nvSpPr>
          <p:cNvPr id="46" name="Owal 45"/>
          <p:cNvSpPr/>
          <p:nvPr/>
        </p:nvSpPr>
        <p:spPr>
          <a:xfrm>
            <a:off x="1585593" y="1114422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DDBB9370-DB4E-4D60-A88D-8D6BD6515F9E}"/>
              </a:ext>
            </a:extLst>
          </p:cNvPr>
          <p:cNvSpPr txBox="1"/>
          <p:nvPr/>
        </p:nvSpPr>
        <p:spPr>
          <a:xfrm>
            <a:off x="1650380" y="1111813"/>
            <a:ext cx="3558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/>
              <a:t>WYDATKI</a:t>
            </a:r>
          </a:p>
        </p:txBody>
      </p:sp>
      <p:sp>
        <p:nvSpPr>
          <p:cNvPr id="35" name="pole tekstowe 34">
            <a:extLst>
              <a:ext uri="{FF2B5EF4-FFF2-40B4-BE49-F238E27FC236}">
                <a16:creationId xmlns:a16="http://schemas.microsoft.com/office/drawing/2014/main" id="{CDAE1DB6-60CB-4180-9CF1-BC1648E27963}"/>
              </a:ext>
            </a:extLst>
          </p:cNvPr>
          <p:cNvSpPr txBox="1"/>
          <p:nvPr/>
        </p:nvSpPr>
        <p:spPr>
          <a:xfrm>
            <a:off x="849456" y="2099570"/>
            <a:ext cx="5500397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2023 roku z budżetu miasta wydano ogółem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2.122.504.559 zł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co stanowi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89,6%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planu.</a:t>
            </a:r>
          </a:p>
          <a:p>
            <a:pPr algn="just"/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Wydatki bieżące wyniosły 1.806.937.095 zł, tj. 92,8% zaplanowanych środków, natomiast wydatki majątkowe 315.567.464 zł, tj. 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74,6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 planu. </a:t>
            </a:r>
          </a:p>
          <a:p>
            <a:pPr algn="just"/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Wydatki bieżące stanowiły 85,1% wydatków ogółem, a wydatki majątkowe 14,9%.</a:t>
            </a:r>
          </a:p>
          <a:p>
            <a:pPr algn="just"/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2585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857016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Wykonanie Budżetu Miasta Gdyni za rok 2023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6489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WYKONANIE BUDŻETU MIASTA GDYNI za rok 2023</a:t>
            </a:r>
          </a:p>
        </p:txBody>
      </p:sp>
      <p:sp>
        <p:nvSpPr>
          <p:cNvPr id="46" name="Owal 45"/>
          <p:cNvSpPr/>
          <p:nvPr/>
        </p:nvSpPr>
        <p:spPr>
          <a:xfrm>
            <a:off x="1585593" y="1114422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DDBB9370-DB4E-4D60-A88D-8D6BD6515F9E}"/>
              </a:ext>
            </a:extLst>
          </p:cNvPr>
          <p:cNvSpPr txBox="1"/>
          <p:nvPr/>
        </p:nvSpPr>
        <p:spPr>
          <a:xfrm>
            <a:off x="1820208" y="636182"/>
            <a:ext cx="3558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/>
              <a:t>Transport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BBD5A088-EB3A-4BA0-8728-762BF7BB1867}"/>
              </a:ext>
            </a:extLst>
          </p:cNvPr>
          <p:cNvSpPr txBox="1"/>
          <p:nvPr/>
        </p:nvSpPr>
        <p:spPr>
          <a:xfrm>
            <a:off x="522196" y="4128947"/>
            <a:ext cx="6047117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pl-PL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lokalny transport zbiorowy</a:t>
            </a:r>
            <a:r>
              <a:rPr lang="pl-PL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wykonanie –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219.787.375 </a:t>
            </a:r>
            <a:r>
              <a:rPr lang="pl-PL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zł</a:t>
            </a:r>
            <a:r>
              <a:rPr lang="pl-PL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tj.</a:t>
            </a:r>
            <a:r>
              <a:rPr lang="pl-PL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98,7</a:t>
            </a:r>
            <a:r>
              <a:rPr lang="pl-PL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 planu, w tym wydatki inwestycyjne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13.100.000</a:t>
            </a:r>
            <a:r>
              <a:rPr lang="pl-PL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zł (</a:t>
            </a:r>
            <a:r>
              <a:rPr lang="pl-PL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100</a:t>
            </a:r>
            <a:r>
              <a:rPr lang="pl-PL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%). </a:t>
            </a:r>
          </a:p>
          <a:p>
            <a:pPr algn="just">
              <a:spcAft>
                <a:spcPts val="600"/>
              </a:spcAft>
            </a:pPr>
            <a:r>
              <a:rPr lang="pl-PL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 porównaniu do 2022 r. wydatki na lokalny transport zbiorowy wzrosły o 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37.295.517</a:t>
            </a:r>
            <a:r>
              <a:rPr lang="pl-PL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zł, tj. o 20,4%.</a:t>
            </a:r>
            <a:endParaRPr lang="pl-PL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pl-PL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2023 roku wykonano 18,12 mln wozokilometrów (101,34% planu), w tym 5,05 mln trolejbusami (28,25%). </a:t>
            </a:r>
          </a:p>
          <a:p>
            <a:pPr algn="just">
              <a:spcAft>
                <a:spcPts val="600"/>
              </a:spcAft>
            </a:pPr>
            <a:r>
              <a:rPr lang="pl-PL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2023 r. z usług transportu publicznego skorzystało </a:t>
            </a:r>
            <a:r>
              <a:rPr lang="pl-PL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81,94</a:t>
            </a:r>
            <a:r>
              <a:rPr lang="pl-PL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mln pasażerów, w tym w Gdyni </a:t>
            </a:r>
            <a:r>
              <a:rPr lang="pl-PL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70,09</a:t>
            </a:r>
            <a:r>
              <a:rPr lang="pl-PL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mln osób. Oznacza to wzrost liczby pasażerów o ok. </a:t>
            </a:r>
            <a:r>
              <a:rPr lang="pl-PL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pl-PL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 w stosunku do poprzedniego roku.</a:t>
            </a:r>
          </a:p>
          <a:p>
            <a:pPr algn="just">
              <a:spcAft>
                <a:spcPts val="600"/>
              </a:spcAft>
            </a:pPr>
            <a:endParaRPr lang="pl-PL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38CC576D-5584-FF02-362C-5A48CA26BA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520592"/>
              </p:ext>
            </p:extLst>
          </p:nvPr>
        </p:nvGraphicFramePr>
        <p:xfrm>
          <a:off x="370668" y="1311402"/>
          <a:ext cx="6350172" cy="26029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9567">
                  <a:extLst>
                    <a:ext uri="{9D8B030D-6E8A-4147-A177-3AD203B41FA5}">
                      <a16:colId xmlns:a16="http://schemas.microsoft.com/office/drawing/2014/main" val="2937810585"/>
                    </a:ext>
                  </a:extLst>
                </a:gridCol>
                <a:gridCol w="1403677">
                  <a:extLst>
                    <a:ext uri="{9D8B030D-6E8A-4147-A177-3AD203B41FA5}">
                      <a16:colId xmlns:a16="http://schemas.microsoft.com/office/drawing/2014/main" val="3643312929"/>
                    </a:ext>
                  </a:extLst>
                </a:gridCol>
                <a:gridCol w="1352882">
                  <a:extLst>
                    <a:ext uri="{9D8B030D-6E8A-4147-A177-3AD203B41FA5}">
                      <a16:colId xmlns:a16="http://schemas.microsoft.com/office/drawing/2014/main" val="1951877021"/>
                    </a:ext>
                  </a:extLst>
                </a:gridCol>
                <a:gridCol w="1634046">
                  <a:extLst>
                    <a:ext uri="{9D8B030D-6E8A-4147-A177-3AD203B41FA5}">
                      <a16:colId xmlns:a16="http://schemas.microsoft.com/office/drawing/2014/main" val="2265923225"/>
                    </a:ext>
                  </a:extLst>
                </a:gridCol>
              </a:tblGrid>
              <a:tr h="534958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Wyszczególnienie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Plan 2023 r.               /w zł/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Wykonanie 2023 r.      /w zł/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Stopień wykonania planu /w %/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extLst>
                  <a:ext uri="{0D108BD9-81ED-4DB2-BD59-A6C34878D82A}">
                    <a16:rowId xmlns:a16="http://schemas.microsoft.com/office/drawing/2014/main" val="554246268"/>
                  </a:ext>
                </a:extLst>
              </a:tr>
              <a:tr h="295425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Ogółem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528 017 954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446 616 583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84,6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extLst>
                  <a:ext uri="{0D108BD9-81ED-4DB2-BD59-A6C34878D82A}">
                    <a16:rowId xmlns:a16="http://schemas.microsoft.com/office/drawing/2014/main" val="447095188"/>
                  </a:ext>
                </a:extLst>
              </a:tr>
              <a:tr h="295425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z tego: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extLst>
                  <a:ext uri="{0D108BD9-81ED-4DB2-BD59-A6C34878D82A}">
                    <a16:rowId xmlns:a16="http://schemas.microsoft.com/office/drawing/2014/main" val="3152807040"/>
                  </a:ext>
                </a:extLst>
              </a:tr>
              <a:tr h="295425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zadania własne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527 951 061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446 566 899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84,6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extLst>
                  <a:ext uri="{0D108BD9-81ED-4DB2-BD59-A6C34878D82A}">
                    <a16:rowId xmlns:a16="http://schemas.microsoft.com/office/drawing/2014/main" val="3813305038"/>
                  </a:ext>
                </a:extLst>
              </a:tr>
              <a:tr h="295425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w tym:    wydatki bieżące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244 126 545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237 077 853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97,1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extLst>
                  <a:ext uri="{0D108BD9-81ED-4DB2-BD59-A6C34878D82A}">
                    <a16:rowId xmlns:a16="http://schemas.microsoft.com/office/drawing/2014/main" val="1641644279"/>
                  </a:ext>
                </a:extLst>
              </a:tr>
              <a:tr h="295425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               wydatki majątkowe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283 824 516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209 489 046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73,8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extLst>
                  <a:ext uri="{0D108BD9-81ED-4DB2-BD59-A6C34878D82A}">
                    <a16:rowId xmlns:a16="http://schemas.microsoft.com/office/drawing/2014/main" val="977408489"/>
                  </a:ext>
                </a:extLst>
              </a:tr>
              <a:tr h="295425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zadania zlecone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66 893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49 684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74,3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extLst>
                  <a:ext uri="{0D108BD9-81ED-4DB2-BD59-A6C34878D82A}">
                    <a16:rowId xmlns:a16="http://schemas.microsoft.com/office/drawing/2014/main" val="4175511109"/>
                  </a:ext>
                </a:extLst>
              </a:tr>
              <a:tr h="295425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w tym:    wydatki bieżące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66 893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49 684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74,3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extLst>
                  <a:ext uri="{0D108BD9-81ED-4DB2-BD59-A6C34878D82A}">
                    <a16:rowId xmlns:a16="http://schemas.microsoft.com/office/drawing/2014/main" val="2120232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3785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796631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Wykonanie Budżetu Miasta Gdyni za rok 2023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86104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WYKONANIE BUDŻETU MIASTA GDYNI za rok 2023</a:t>
            </a:r>
          </a:p>
        </p:txBody>
      </p:sp>
      <p:sp>
        <p:nvSpPr>
          <p:cNvPr id="46" name="Owal 45"/>
          <p:cNvSpPr/>
          <p:nvPr/>
        </p:nvSpPr>
        <p:spPr>
          <a:xfrm>
            <a:off x="1585593" y="1114422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DDBB9370-DB4E-4D60-A88D-8D6BD6515F9E}"/>
              </a:ext>
            </a:extLst>
          </p:cNvPr>
          <p:cNvSpPr txBox="1"/>
          <p:nvPr/>
        </p:nvSpPr>
        <p:spPr>
          <a:xfrm>
            <a:off x="481992" y="664019"/>
            <a:ext cx="58660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800"/>
              </a:spcBef>
            </a:pP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drogi publiczne w miastach na prawach powiatu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15.938.599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tj. 76,1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planu, w tym wydatki inwestycyjne 172.901.504  zł, tj. 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75,3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 planu.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BBD5A088-EB3A-4BA0-8728-762BF7BB1867}"/>
              </a:ext>
            </a:extLst>
          </p:cNvPr>
          <p:cNvSpPr txBox="1"/>
          <p:nvPr/>
        </p:nvSpPr>
        <p:spPr>
          <a:xfrm>
            <a:off x="839663" y="1559409"/>
            <a:ext cx="5877658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bieżące utrzymanie dróg - 4.945.753 zł (99,9%),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utrzymanie sygnalizacji świetlnej – 3.052.807  zł (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98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%),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utrzymanie systemu TRISTAR – 1.896.437  zł (87,2%),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2E0D3E1E-C511-4254-B9D9-0663D5C96140}"/>
              </a:ext>
            </a:extLst>
          </p:cNvPr>
          <p:cNvSpPr txBox="1"/>
          <p:nvPr/>
        </p:nvSpPr>
        <p:spPr>
          <a:xfrm>
            <a:off x="481992" y="2698316"/>
            <a:ext cx="62353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drogi publiczne gminne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wykonanie –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25.040.005  zł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tj. </a:t>
            </a:r>
            <a:r>
              <a:rPr lang="pl-PL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59,0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planu, w tym wydatki inwestycyjne 17.625.530 zł, tj. 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52,5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 planu.</a:t>
            </a: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644A8675-28F8-4E05-AF55-F63915D79688}"/>
              </a:ext>
            </a:extLst>
          </p:cNvPr>
          <p:cNvSpPr txBox="1"/>
          <p:nvPr/>
        </p:nvSpPr>
        <p:spPr>
          <a:xfrm>
            <a:off x="856951" y="3551647"/>
            <a:ext cx="53808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bieżące utrzymanie dróg  - 2.235.262  zł (98,8%)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43F02225-6680-4AE1-A046-FD05A9120142}"/>
              </a:ext>
            </a:extLst>
          </p:cNvPr>
          <p:cNvSpPr txBox="1"/>
          <p:nvPr/>
        </p:nvSpPr>
        <p:spPr>
          <a:xfrm>
            <a:off x="408410" y="3854685"/>
            <a:ext cx="6520707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drogi wewnętrzne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wykonanie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3.861.332 zł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tj.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91,7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planu, w tym wydatki inwestycyjne 1.726.488  zł, tj. 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86,6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 planu.</a:t>
            </a:r>
          </a:p>
          <a:p>
            <a:endParaRPr lang="pl-PL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płatne parkowanie -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wykonanie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4.724.459  zł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tj.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89,3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 planu, w tym wydatki inwestycyjne 747.385  zł, tj. 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88,3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 planu</a:t>
            </a: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utrzymanie strefy płatnego parkowania –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3.831.332 zł</a:t>
            </a:r>
            <a:r>
              <a:rPr lang="pl-P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(98%).</a:t>
            </a:r>
          </a:p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funkcjonowanie przystanków komunikacyjnych -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wykonanie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2.058.113  zł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tj.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91,7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 planu, w tym wydatki inwestycyjne 127.841  zł, tj. 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56,3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 planu. 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276235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857016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Wykonanie Budżetu Miasta Gdyni za rok 2023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6489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WYKONANIE BUDŻETU MIASTA GDYNI za rok 2023</a:t>
            </a:r>
          </a:p>
        </p:txBody>
      </p:sp>
      <p:sp>
        <p:nvSpPr>
          <p:cNvPr id="46" name="Owal 45"/>
          <p:cNvSpPr/>
          <p:nvPr/>
        </p:nvSpPr>
        <p:spPr>
          <a:xfrm>
            <a:off x="1585593" y="1114422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DDBB9370-DB4E-4D60-A88D-8D6BD6515F9E}"/>
              </a:ext>
            </a:extLst>
          </p:cNvPr>
          <p:cNvSpPr txBox="1"/>
          <p:nvPr/>
        </p:nvSpPr>
        <p:spPr>
          <a:xfrm>
            <a:off x="617400" y="732625"/>
            <a:ext cx="56914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/>
              <a:t>Gospodarka mieszkaniowa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BBD5A088-EB3A-4BA0-8728-762BF7BB1867}"/>
              </a:ext>
            </a:extLst>
          </p:cNvPr>
          <p:cNvSpPr txBox="1"/>
          <p:nvPr/>
        </p:nvSpPr>
        <p:spPr>
          <a:xfrm>
            <a:off x="617400" y="4518557"/>
            <a:ext cx="6108715" cy="2600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Gospodarka mieszkaniowa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wykonanie – </a:t>
            </a:r>
            <a:r>
              <a:rPr lang="pl-PL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72.652.061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zł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tj.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93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 planu, </a:t>
            </a:r>
          </a:p>
          <a:p>
            <a:pPr algn="just">
              <a:spcBef>
                <a:spcPts val="1800"/>
              </a:spcBef>
              <a:tabLst>
                <a:tab pos="4591050" algn="l"/>
              </a:tabLst>
            </a:pP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różne jednostki obsługi gospodarki mieszkaniowej i komunalnej –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wykonanie –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10.741.057 zł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tj.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98,5%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planu</a:t>
            </a:r>
          </a:p>
          <a:p>
            <a:pPr algn="just">
              <a:spcBef>
                <a:spcPts val="1800"/>
              </a:spcBef>
              <a:tabLst>
                <a:tab pos="4591050" algn="l"/>
              </a:tabLst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Gospodarowanie zasobem mieszkaniowym Gdyni jest zadaniem Zarządu Budynków i Lokali Komunalnych w Gdyni.</a:t>
            </a:r>
          </a:p>
          <a:p>
            <a:pPr algn="just">
              <a:spcAft>
                <a:spcPts val="600"/>
              </a:spcAft>
            </a:pP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C547F620-6F2B-AEDA-ECD1-0402BCC138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57743"/>
              </p:ext>
            </p:extLst>
          </p:nvPr>
        </p:nvGraphicFramePr>
        <p:xfrm>
          <a:off x="753942" y="1508293"/>
          <a:ext cx="5691426" cy="30102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5552">
                  <a:extLst>
                    <a:ext uri="{9D8B030D-6E8A-4147-A177-3AD203B41FA5}">
                      <a16:colId xmlns:a16="http://schemas.microsoft.com/office/drawing/2014/main" val="970717903"/>
                    </a:ext>
                  </a:extLst>
                </a:gridCol>
                <a:gridCol w="1389722">
                  <a:extLst>
                    <a:ext uri="{9D8B030D-6E8A-4147-A177-3AD203B41FA5}">
                      <a16:colId xmlns:a16="http://schemas.microsoft.com/office/drawing/2014/main" val="821496059"/>
                    </a:ext>
                  </a:extLst>
                </a:gridCol>
                <a:gridCol w="1205069">
                  <a:extLst>
                    <a:ext uri="{9D8B030D-6E8A-4147-A177-3AD203B41FA5}">
                      <a16:colId xmlns:a16="http://schemas.microsoft.com/office/drawing/2014/main" val="1011807157"/>
                    </a:ext>
                  </a:extLst>
                </a:gridCol>
                <a:gridCol w="1481083">
                  <a:extLst>
                    <a:ext uri="{9D8B030D-6E8A-4147-A177-3AD203B41FA5}">
                      <a16:colId xmlns:a16="http://schemas.microsoft.com/office/drawing/2014/main" val="1871594012"/>
                    </a:ext>
                  </a:extLst>
                </a:gridCol>
              </a:tblGrid>
              <a:tr h="562896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Wyszczególnienie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Plan 2023 r.                   /w zł/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Wykonanie 2023 r.      /w zł/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Stopień wykonania planu /w %/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extLst>
                  <a:ext uri="{0D108BD9-81ED-4DB2-BD59-A6C34878D82A}">
                    <a16:rowId xmlns:a16="http://schemas.microsoft.com/office/drawing/2014/main" val="573222596"/>
                  </a:ext>
                </a:extLst>
              </a:tr>
              <a:tr h="310852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Ogółem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78 125 244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72 652 061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93,0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extLst>
                  <a:ext uri="{0D108BD9-81ED-4DB2-BD59-A6C34878D82A}">
                    <a16:rowId xmlns:a16="http://schemas.microsoft.com/office/drawing/2014/main" val="978297250"/>
                  </a:ext>
                </a:extLst>
              </a:tr>
              <a:tr h="310852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z tego: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extLst>
                  <a:ext uri="{0D108BD9-81ED-4DB2-BD59-A6C34878D82A}">
                    <a16:rowId xmlns:a16="http://schemas.microsoft.com/office/drawing/2014/main" val="3926584892"/>
                  </a:ext>
                </a:extLst>
              </a:tr>
              <a:tr h="310852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zadania własne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73 823 952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68 725 449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93,1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extLst>
                  <a:ext uri="{0D108BD9-81ED-4DB2-BD59-A6C34878D82A}">
                    <a16:rowId xmlns:a16="http://schemas.microsoft.com/office/drawing/2014/main" val="1915344460"/>
                  </a:ext>
                </a:extLst>
              </a:tr>
              <a:tr h="358174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w tym:    wydatki bieżące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69 955 798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65 397 505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93,5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extLst>
                  <a:ext uri="{0D108BD9-81ED-4DB2-BD59-A6C34878D82A}">
                    <a16:rowId xmlns:a16="http://schemas.microsoft.com/office/drawing/2014/main" val="2306040347"/>
                  </a:ext>
                </a:extLst>
              </a:tr>
              <a:tr h="358174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               wydatki majątkowe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3 868 154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3 327 944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86,1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extLst>
                  <a:ext uri="{0D108BD9-81ED-4DB2-BD59-A6C34878D82A}">
                    <a16:rowId xmlns:a16="http://schemas.microsoft.com/office/drawing/2014/main" val="3399363114"/>
                  </a:ext>
                </a:extLst>
              </a:tr>
              <a:tr h="310852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zadania zlecone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4 301 292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3 926 612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91,3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extLst>
                  <a:ext uri="{0D108BD9-81ED-4DB2-BD59-A6C34878D82A}">
                    <a16:rowId xmlns:a16="http://schemas.microsoft.com/office/drawing/2014/main" val="262525130"/>
                  </a:ext>
                </a:extLst>
              </a:tr>
              <a:tr h="358174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w tym:    wydatki bieżące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4 301 292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 3 926 612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91,3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extLst>
                  <a:ext uri="{0D108BD9-81ED-4DB2-BD59-A6C34878D82A}">
                    <a16:rowId xmlns:a16="http://schemas.microsoft.com/office/drawing/2014/main" val="4196657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16566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857016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Wykonanie Budżetu Miasta Gdyni za rok 2023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6489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WYKONANIE BUDŻETU MIASTA GDYNI za rok 2023</a:t>
            </a:r>
          </a:p>
        </p:txBody>
      </p:sp>
      <p:sp>
        <p:nvSpPr>
          <p:cNvPr id="46" name="Owal 45"/>
          <p:cNvSpPr/>
          <p:nvPr/>
        </p:nvSpPr>
        <p:spPr>
          <a:xfrm>
            <a:off x="1585593" y="1114422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DDBB9370-DB4E-4D60-A88D-8D6BD6515F9E}"/>
              </a:ext>
            </a:extLst>
          </p:cNvPr>
          <p:cNvSpPr txBox="1"/>
          <p:nvPr/>
        </p:nvSpPr>
        <p:spPr>
          <a:xfrm>
            <a:off x="580292" y="923518"/>
            <a:ext cx="56914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/>
              <a:t>Gospodarka mieszkaniowa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BBD5A088-EB3A-4BA0-8728-762BF7BB1867}"/>
              </a:ext>
            </a:extLst>
          </p:cNvPr>
          <p:cNvSpPr txBox="1"/>
          <p:nvPr/>
        </p:nvSpPr>
        <p:spPr>
          <a:xfrm>
            <a:off x="810831" y="1932241"/>
            <a:ext cx="610871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gospodarka gruntami i nieruchomościami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wykonanie –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26.383.972 16.276.539 zł,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tj.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89,3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planu, w tym wydatki inwestycyjne 2.872.632  zł (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85,6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%).</a:t>
            </a:r>
          </a:p>
          <a:p>
            <a:pPr algn="just">
              <a:spcAft>
                <a:spcPts val="600"/>
              </a:spcAf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W porównaniu do 2022 r. wydano o 10.107.433 zł więcej, tj. 62%.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gospodarowanie mieszkaniowym zasobem gminy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wykonanie –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34.394.953 29.799.471 zł,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tj.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94,6%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planu, w tym wydatki inwestycyjne 370.924  zł, tj. 87,2%.</a:t>
            </a:r>
          </a:p>
          <a:p>
            <a:pPr algn="just">
              <a:spcAft>
                <a:spcPts val="600"/>
              </a:spcAf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W porównaniu do 2022 r. wydano o 4.595.482 zł więcej, tj. 15,5%.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087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796631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Wykonanie Budżetu Miasta Gdyni za rok 2023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6489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WYKONANIE BUDŻETU MIASTA GDYNI za rok 2023</a:t>
            </a:r>
          </a:p>
        </p:txBody>
      </p:sp>
      <p:sp>
        <p:nvSpPr>
          <p:cNvPr id="46" name="Owal 45"/>
          <p:cNvSpPr/>
          <p:nvPr/>
        </p:nvSpPr>
        <p:spPr>
          <a:xfrm>
            <a:off x="1585593" y="1114422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DDBB9370-DB4E-4D60-A88D-8D6BD6515F9E}"/>
              </a:ext>
            </a:extLst>
          </p:cNvPr>
          <p:cNvSpPr txBox="1"/>
          <p:nvPr/>
        </p:nvSpPr>
        <p:spPr>
          <a:xfrm>
            <a:off x="1005840" y="717003"/>
            <a:ext cx="44707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/>
              <a:t>DOCHODY OGÓŁEM</a:t>
            </a:r>
          </a:p>
        </p:txBody>
      </p:sp>
      <p:sp>
        <p:nvSpPr>
          <p:cNvPr id="35" name="pole tekstowe 34">
            <a:extLst>
              <a:ext uri="{FF2B5EF4-FFF2-40B4-BE49-F238E27FC236}">
                <a16:creationId xmlns:a16="http://schemas.microsoft.com/office/drawing/2014/main" id="{CDAE1DB6-60CB-4180-9CF1-BC1648E27963}"/>
              </a:ext>
            </a:extLst>
          </p:cNvPr>
          <p:cNvSpPr txBox="1"/>
          <p:nvPr/>
        </p:nvSpPr>
        <p:spPr>
          <a:xfrm>
            <a:off x="475413" y="5101404"/>
            <a:ext cx="639217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Dochody ogółem </a:t>
            </a:r>
            <a:r>
              <a:rPr lang="pl-P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1.962.483.565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zł</a:t>
            </a:r>
            <a:r>
              <a:rPr lang="pl-PL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(94,4</a:t>
            </a:r>
            <a:r>
              <a:rPr lang="pl-P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 planu)</a:t>
            </a:r>
          </a:p>
          <a:p>
            <a:r>
              <a:rPr lang="pl-P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Dynamika do 202</a:t>
            </a:r>
            <a:r>
              <a:rPr lang="pl-P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pl-P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r. </a:t>
            </a:r>
            <a:r>
              <a:rPr lang="pl-P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wzrost </a:t>
            </a:r>
            <a:r>
              <a:rPr lang="pl-P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 5.812.302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zł</a:t>
            </a:r>
            <a:endParaRPr lang="pl-PL" sz="2400" dirty="0"/>
          </a:p>
        </p:txBody>
      </p:sp>
      <p:pic>
        <p:nvPicPr>
          <p:cNvPr id="1026" name="Wykres 1">
            <a:extLst>
              <a:ext uri="{FF2B5EF4-FFF2-40B4-BE49-F238E27FC236}">
                <a16:creationId xmlns:a16="http://schemas.microsoft.com/office/drawing/2014/main" id="{92C8FA80-E7B4-F38E-7003-0D5CE1E63DD7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6"/>
          <a:stretch>
            <a:fillRect/>
          </a:stretch>
        </p:blipFill>
        <p:spPr bwMode="auto">
          <a:xfrm>
            <a:off x="644843" y="1463392"/>
            <a:ext cx="5543550" cy="3363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0985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796631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Wykonanie Budżetu Miasta Gdyni za rok 2023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6489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WYKONANIE BUDŻETU MIASTA GDYNI za rok 2023</a:t>
            </a:r>
          </a:p>
        </p:txBody>
      </p:sp>
      <p:sp>
        <p:nvSpPr>
          <p:cNvPr id="46" name="Owal 45"/>
          <p:cNvSpPr/>
          <p:nvPr/>
        </p:nvSpPr>
        <p:spPr>
          <a:xfrm>
            <a:off x="1585593" y="1114422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DDBB9370-DB4E-4D60-A88D-8D6BD6515F9E}"/>
              </a:ext>
            </a:extLst>
          </p:cNvPr>
          <p:cNvSpPr txBox="1"/>
          <p:nvPr/>
        </p:nvSpPr>
        <p:spPr>
          <a:xfrm>
            <a:off x="562004" y="665888"/>
            <a:ext cx="56914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/>
              <a:t>Administracja publiczna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DE2DA55F-AF3B-4A65-481E-90B7C570B2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164300"/>
              </p:ext>
            </p:extLst>
          </p:nvPr>
        </p:nvGraphicFramePr>
        <p:xfrm>
          <a:off x="669908" y="1161434"/>
          <a:ext cx="5691426" cy="25652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17343">
                  <a:extLst>
                    <a:ext uri="{9D8B030D-6E8A-4147-A177-3AD203B41FA5}">
                      <a16:colId xmlns:a16="http://schemas.microsoft.com/office/drawing/2014/main" val="1746582156"/>
                    </a:ext>
                  </a:extLst>
                </a:gridCol>
                <a:gridCol w="1308830">
                  <a:extLst>
                    <a:ext uri="{9D8B030D-6E8A-4147-A177-3AD203B41FA5}">
                      <a16:colId xmlns:a16="http://schemas.microsoft.com/office/drawing/2014/main" val="3056620612"/>
                    </a:ext>
                  </a:extLst>
                </a:gridCol>
                <a:gridCol w="1189845">
                  <a:extLst>
                    <a:ext uri="{9D8B030D-6E8A-4147-A177-3AD203B41FA5}">
                      <a16:colId xmlns:a16="http://schemas.microsoft.com/office/drawing/2014/main" val="456368402"/>
                    </a:ext>
                  </a:extLst>
                </a:gridCol>
                <a:gridCol w="1475408">
                  <a:extLst>
                    <a:ext uri="{9D8B030D-6E8A-4147-A177-3AD203B41FA5}">
                      <a16:colId xmlns:a16="http://schemas.microsoft.com/office/drawing/2014/main" val="1735269913"/>
                    </a:ext>
                  </a:extLst>
                </a:gridCol>
              </a:tblGrid>
              <a:tr h="501665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Wyszczególnienie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Plan 2023 r.               /w zł/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Wykonanie 2023 r.      /w zł/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Stopień wykonania planu /w %/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extLst>
                  <a:ext uri="{0D108BD9-81ED-4DB2-BD59-A6C34878D82A}">
                    <a16:rowId xmlns:a16="http://schemas.microsoft.com/office/drawing/2014/main" val="365262331"/>
                  </a:ext>
                </a:extLst>
              </a:tr>
              <a:tr h="277039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Ogółem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142 648 219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134 246 385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94,0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extLst>
                  <a:ext uri="{0D108BD9-81ED-4DB2-BD59-A6C34878D82A}">
                    <a16:rowId xmlns:a16="http://schemas.microsoft.com/office/drawing/2014/main" val="1947413716"/>
                  </a:ext>
                </a:extLst>
              </a:tr>
              <a:tr h="277039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z tego: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extLst>
                  <a:ext uri="{0D108BD9-81ED-4DB2-BD59-A6C34878D82A}">
                    <a16:rowId xmlns:a16="http://schemas.microsoft.com/office/drawing/2014/main" val="2002284358"/>
                  </a:ext>
                </a:extLst>
              </a:tr>
              <a:tr h="277039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zadania własne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138 984 416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130 696 837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93,6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extLst>
                  <a:ext uri="{0D108BD9-81ED-4DB2-BD59-A6C34878D82A}">
                    <a16:rowId xmlns:a16="http://schemas.microsoft.com/office/drawing/2014/main" val="3153594403"/>
                  </a:ext>
                </a:extLst>
              </a:tr>
              <a:tr h="277039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w tym:    wydatki bieżące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135 061 789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126 923 560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93,9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extLst>
                  <a:ext uri="{0D108BD9-81ED-4DB2-BD59-A6C34878D82A}">
                    <a16:rowId xmlns:a16="http://schemas.microsoft.com/office/drawing/2014/main" val="2183906647"/>
                  </a:ext>
                </a:extLst>
              </a:tr>
              <a:tr h="277039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               wydatki majątkowe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3 922 627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3 773 277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96,2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extLst>
                  <a:ext uri="{0D108BD9-81ED-4DB2-BD59-A6C34878D82A}">
                    <a16:rowId xmlns:a16="http://schemas.microsoft.com/office/drawing/2014/main" val="3185570150"/>
                  </a:ext>
                </a:extLst>
              </a:tr>
              <a:tr h="277039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zadania zlecone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3 663 803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3 549 548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96,9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extLst>
                  <a:ext uri="{0D108BD9-81ED-4DB2-BD59-A6C34878D82A}">
                    <a16:rowId xmlns:a16="http://schemas.microsoft.com/office/drawing/2014/main" val="1006519069"/>
                  </a:ext>
                </a:extLst>
              </a:tr>
              <a:tr h="277039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w tym:    wydatki bieżące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3 663 803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3 549 548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98,9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extLst>
                  <a:ext uri="{0D108BD9-81ED-4DB2-BD59-A6C34878D82A}">
                    <a16:rowId xmlns:a16="http://schemas.microsoft.com/office/drawing/2014/main" val="4190056920"/>
                  </a:ext>
                </a:extLst>
              </a:tr>
            </a:tbl>
          </a:graphicData>
        </a:graphic>
      </p:graphicFrame>
      <p:sp>
        <p:nvSpPr>
          <p:cNvPr id="6" name="pole tekstowe 5">
            <a:extLst>
              <a:ext uri="{FF2B5EF4-FFF2-40B4-BE49-F238E27FC236}">
                <a16:creationId xmlns:a16="http://schemas.microsoft.com/office/drawing/2014/main" id="{AB997150-4BB8-52CB-E310-E5EC00D931A3}"/>
              </a:ext>
            </a:extLst>
          </p:cNvPr>
          <p:cNvSpPr txBox="1"/>
          <p:nvPr/>
        </p:nvSpPr>
        <p:spPr>
          <a:xfrm>
            <a:off x="669908" y="3937239"/>
            <a:ext cx="5691427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 funkcjonowanie Urzędu Miasta i zadań wykonywanych przez pracowników administracji w ramach </a:t>
            </a:r>
            <a:r>
              <a:rPr lang="pl-PL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zadań własnych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w 2023 roku wydatkowano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86.523.898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zł, co stanowi 95% planu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w tym: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wynagrodzenia pracowników UM - 75.719.310 zł (97,4%). 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W porównaniu do 2022 r. wydano o 7.661.936 zł więcej, tj. o 11,3%.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1115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796631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Wykonanie Budżetu Miasta Gdyni za rok 2023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6489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WYKONANIE BUDŻETU MIASTA GDYNI za rok 2023</a:t>
            </a:r>
          </a:p>
        </p:txBody>
      </p:sp>
      <p:sp>
        <p:nvSpPr>
          <p:cNvPr id="46" name="Owal 45"/>
          <p:cNvSpPr/>
          <p:nvPr/>
        </p:nvSpPr>
        <p:spPr>
          <a:xfrm>
            <a:off x="1585593" y="1114422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DDBB9370-DB4E-4D60-A88D-8D6BD6515F9E}"/>
              </a:ext>
            </a:extLst>
          </p:cNvPr>
          <p:cNvSpPr txBox="1"/>
          <p:nvPr/>
        </p:nvSpPr>
        <p:spPr>
          <a:xfrm>
            <a:off x="675295" y="749385"/>
            <a:ext cx="56914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/>
              <a:t>Administracja publiczna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BBD5A088-EB3A-4BA0-8728-762BF7BB1867}"/>
              </a:ext>
            </a:extLst>
          </p:cNvPr>
          <p:cNvSpPr txBox="1"/>
          <p:nvPr/>
        </p:nvSpPr>
        <p:spPr>
          <a:xfrm>
            <a:off x="675295" y="1345174"/>
            <a:ext cx="610871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tabLst>
                <a:tab pos="228600" algn="l"/>
              </a:tabLst>
            </a:pP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tabLst>
                <a:tab pos="228600" algn="l"/>
              </a:tabLst>
            </a:pP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rady gmin -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wykonanie –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1.311.781 zł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tj.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90,4%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planu, w tym diety radnych – 1.092.780 zł (99,8%); </a:t>
            </a:r>
          </a:p>
          <a:p>
            <a:pPr lvl="0" algn="just">
              <a:tabLst>
                <a:tab pos="228600" algn="l"/>
              </a:tabLst>
            </a:pP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tabLst>
                <a:tab pos="228600" algn="l"/>
              </a:tabLst>
            </a:pP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wspólna obsługa jednostek samorządu terytorialnego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wykonanie –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14.265.639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zł, tj. 92,7% planu.</a:t>
            </a:r>
          </a:p>
          <a:p>
            <a:pPr marL="285750" indent="-285750" algn="just"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Gdyńskie Centrum Informatyki -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4.101.491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zł (90,1% planu)</a:t>
            </a: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Centrum Usług dla Przedszkoli i Szkół 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10.164.148</a:t>
            </a:r>
            <a:r>
              <a:rPr lang="pl-PL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zł (93,8%  planu)</a:t>
            </a:r>
          </a:p>
          <a:p>
            <a:pPr algn="just">
              <a:tabLst>
                <a:tab pos="228600" algn="l"/>
              </a:tabLst>
            </a:pP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tabLst>
                <a:tab pos="228600" algn="l"/>
              </a:tabLst>
            </a:pP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Straż Miejska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wykonanie –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9.831.817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zł, tj. 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92,8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 planu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tabLst>
                <a:tab pos="228600" algn="l"/>
              </a:tabLst>
            </a:pP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tabLst>
                <a:tab pos="228600" algn="l"/>
              </a:tabLst>
            </a:pP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promocja jednostek samorządu terytorialnego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wykonanie – </a:t>
            </a:r>
            <a:b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10.916.657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zł, tj. 97,2% planu.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promocję miasta przez sport – 9.213.238  zł (99,9%).  </a:t>
            </a:r>
          </a:p>
          <a:p>
            <a:pPr lvl="0" algn="just">
              <a:tabLst>
                <a:tab pos="228600" algn="l"/>
              </a:tabLst>
            </a:pP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tabLst>
                <a:tab pos="2286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W porównaniu do 2022 r. na promocję miasta wydano o 897.341 zł mniej, tj. 7,6%.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tabLst>
                <a:tab pos="228600" algn="l"/>
              </a:tabLst>
            </a:pP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7179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844133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Wykonanie Budżetu Miasta Gdyni za rok 2023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6489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WYKONANIE BUDŻETU MIASTA GDYNI za rok 2023</a:t>
            </a:r>
          </a:p>
        </p:txBody>
      </p:sp>
      <p:sp>
        <p:nvSpPr>
          <p:cNvPr id="46" name="Owal 45"/>
          <p:cNvSpPr/>
          <p:nvPr/>
        </p:nvSpPr>
        <p:spPr>
          <a:xfrm>
            <a:off x="1585593" y="1114422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DDBB9370-DB4E-4D60-A88D-8D6BD6515F9E}"/>
              </a:ext>
            </a:extLst>
          </p:cNvPr>
          <p:cNvSpPr txBox="1"/>
          <p:nvPr/>
        </p:nvSpPr>
        <p:spPr>
          <a:xfrm>
            <a:off x="580292" y="923518"/>
            <a:ext cx="5691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Obsługa długu publicznego</a:t>
            </a:r>
            <a:endParaRPr lang="pl-PL" sz="2400" b="1" dirty="0"/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DAEF93D9-2178-4073-8D7E-7EA2CA38B8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993830"/>
              </p:ext>
            </p:extLst>
          </p:nvPr>
        </p:nvGraphicFramePr>
        <p:xfrm>
          <a:off x="137160" y="1766830"/>
          <a:ext cx="6952410" cy="13069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5209">
                  <a:extLst>
                    <a:ext uri="{9D8B030D-6E8A-4147-A177-3AD203B41FA5}">
                      <a16:colId xmlns:a16="http://schemas.microsoft.com/office/drawing/2014/main" val="3842344297"/>
                    </a:ext>
                  </a:extLst>
                </a:gridCol>
                <a:gridCol w="992191">
                  <a:extLst>
                    <a:ext uri="{9D8B030D-6E8A-4147-A177-3AD203B41FA5}">
                      <a16:colId xmlns:a16="http://schemas.microsoft.com/office/drawing/2014/main" val="2207384592"/>
                    </a:ext>
                  </a:extLst>
                </a:gridCol>
                <a:gridCol w="766227">
                  <a:extLst>
                    <a:ext uri="{9D8B030D-6E8A-4147-A177-3AD203B41FA5}">
                      <a16:colId xmlns:a16="http://schemas.microsoft.com/office/drawing/2014/main" val="3044735825"/>
                    </a:ext>
                  </a:extLst>
                </a:gridCol>
                <a:gridCol w="1016853">
                  <a:extLst>
                    <a:ext uri="{9D8B030D-6E8A-4147-A177-3AD203B41FA5}">
                      <a16:colId xmlns:a16="http://schemas.microsoft.com/office/drawing/2014/main" val="3362333027"/>
                    </a:ext>
                  </a:extLst>
                </a:gridCol>
                <a:gridCol w="699805">
                  <a:extLst>
                    <a:ext uri="{9D8B030D-6E8A-4147-A177-3AD203B41FA5}">
                      <a16:colId xmlns:a16="http://schemas.microsoft.com/office/drawing/2014/main" val="1170816388"/>
                    </a:ext>
                  </a:extLst>
                </a:gridCol>
                <a:gridCol w="991835">
                  <a:extLst>
                    <a:ext uri="{9D8B030D-6E8A-4147-A177-3AD203B41FA5}">
                      <a16:colId xmlns:a16="http://schemas.microsoft.com/office/drawing/2014/main" val="243009965"/>
                    </a:ext>
                  </a:extLst>
                </a:gridCol>
                <a:gridCol w="742430">
                  <a:extLst>
                    <a:ext uri="{9D8B030D-6E8A-4147-A177-3AD203B41FA5}">
                      <a16:colId xmlns:a16="http://schemas.microsoft.com/office/drawing/2014/main" val="1948708861"/>
                    </a:ext>
                  </a:extLst>
                </a:gridCol>
                <a:gridCol w="677860">
                  <a:extLst>
                    <a:ext uri="{9D8B030D-6E8A-4147-A177-3AD203B41FA5}">
                      <a16:colId xmlns:a16="http://schemas.microsoft.com/office/drawing/2014/main" val="1811128055"/>
                    </a:ext>
                  </a:extLst>
                </a:gridCol>
              </a:tblGrid>
              <a:tr h="720338"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effectLst/>
                        </a:rPr>
                        <a:t>Wyszczególnienie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effectLst/>
                        </a:rPr>
                        <a:t>Plan 2021 r.                 /w zł/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effectLst/>
                        </a:rPr>
                        <a:t>Wykonanie  </a:t>
                      </a:r>
                    </a:p>
                    <a:p>
                      <a:pPr algn="ctr"/>
                      <a:r>
                        <a:rPr lang="pl-PL" sz="1000" dirty="0">
                          <a:effectLst/>
                        </a:rPr>
                        <a:t>2021 r.</a:t>
                      </a:r>
                    </a:p>
                    <a:p>
                      <a:pPr algn="ctr"/>
                      <a:r>
                        <a:rPr lang="pl-PL" sz="1000" dirty="0">
                          <a:effectLst/>
                        </a:rPr>
                        <a:t> /w zł/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effectLst/>
                        </a:rPr>
                        <a:t>Plan 2022 r.                 /w zł/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effectLst/>
                        </a:rPr>
                        <a:t>Wykonanie  2022 r.      </a:t>
                      </a:r>
                    </a:p>
                    <a:p>
                      <a:pPr algn="ctr"/>
                      <a:r>
                        <a:rPr lang="pl-PL" sz="1000" dirty="0">
                          <a:effectLst/>
                        </a:rPr>
                        <a:t>   /w zł/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effectLst/>
                        </a:rPr>
                        <a:t>Plan 2022 r.                 /w zł/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effectLst/>
                        </a:rPr>
                        <a:t>Wykonanie  2022 r.       </a:t>
                      </a:r>
                    </a:p>
                    <a:p>
                      <a:pPr algn="ctr"/>
                      <a:r>
                        <a:rPr lang="pl-PL" sz="1000" dirty="0">
                          <a:effectLst/>
                        </a:rPr>
                        <a:t>  /w zł/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effectLst/>
                        </a:rPr>
                        <a:t>Stopień wykonania planu</a:t>
                      </a:r>
                    </a:p>
                    <a:p>
                      <a:pPr algn="ctr"/>
                      <a:r>
                        <a:rPr lang="pl-PL" sz="1000" dirty="0">
                          <a:effectLst/>
                        </a:rPr>
                        <a:t> /w %/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45703110"/>
                  </a:ext>
                </a:extLst>
              </a:tr>
              <a:tr h="586567"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</a:pPr>
                      <a:r>
                        <a:rPr lang="pl-PL" sz="1000" dirty="0">
                          <a:effectLst/>
                        </a:rPr>
                        <a:t>Ogółem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R="288290" algn="l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15 744 000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10 439 681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R="288290" algn="l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49 350 000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48 128 257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288290" algn="l" defTabSz="719907" rtl="0" eaLnBrk="1" latinLnBrk="0" hangingPunct="1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pl-PL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70 450 000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pl-PL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69 224 247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</a:pPr>
                      <a:r>
                        <a:rPr lang="pl-PL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98,3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365659191"/>
                  </a:ext>
                </a:extLst>
              </a:tr>
            </a:tbl>
          </a:graphicData>
        </a:graphic>
      </p:graphicFrame>
      <p:sp>
        <p:nvSpPr>
          <p:cNvPr id="6" name="pole tekstowe 5">
            <a:extLst>
              <a:ext uri="{FF2B5EF4-FFF2-40B4-BE49-F238E27FC236}">
                <a16:creationId xmlns:a16="http://schemas.microsoft.com/office/drawing/2014/main" id="{BDD402F1-0E2B-276F-3E2C-F8BFF521CD23}"/>
              </a:ext>
            </a:extLst>
          </p:cNvPr>
          <p:cNvSpPr txBox="1"/>
          <p:nvPr/>
        </p:nvSpPr>
        <p:spPr>
          <a:xfrm>
            <a:off x="371647" y="3264639"/>
            <a:ext cx="610871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tabLst>
                <a:tab pos="228600" algn="l"/>
              </a:tabLst>
            </a:pP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tabLst>
                <a:tab pos="228600" algn="l"/>
              </a:tabLst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2023 roku na spłatę odsetek od kredytów, pożyczek i obligacji wydatkowano łącznie 69.224.247 zł, tj. 99,9%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zaplanowanej kwoty. </a:t>
            </a:r>
          </a:p>
          <a:p>
            <a:pPr algn="just">
              <a:tabLst>
                <a:tab pos="228600" algn="l"/>
              </a:tabLst>
            </a:pP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2984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796631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Wykonanie Budżetu Miasta Gdyni za rok 2023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6489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WYKONANIE BUDŻETU MIASTA GDYNI za rok 2023</a:t>
            </a:r>
          </a:p>
        </p:txBody>
      </p:sp>
      <p:sp>
        <p:nvSpPr>
          <p:cNvPr id="46" name="Owal 45"/>
          <p:cNvSpPr/>
          <p:nvPr/>
        </p:nvSpPr>
        <p:spPr>
          <a:xfrm>
            <a:off x="1585593" y="1114422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DDBB9370-DB4E-4D60-A88D-8D6BD6515F9E}"/>
              </a:ext>
            </a:extLst>
          </p:cNvPr>
          <p:cNvSpPr txBox="1"/>
          <p:nvPr/>
        </p:nvSpPr>
        <p:spPr>
          <a:xfrm>
            <a:off x="580292" y="797395"/>
            <a:ext cx="5691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Oświata i wychowanie</a:t>
            </a:r>
            <a:endParaRPr lang="pl-PL" sz="2400" b="1" dirty="0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1B67A973-A5A9-4E5A-9393-EE13A2A37725}"/>
              </a:ext>
            </a:extLst>
          </p:cNvPr>
          <p:cNvSpPr txBox="1"/>
          <p:nvPr/>
        </p:nvSpPr>
        <p:spPr>
          <a:xfrm>
            <a:off x="889672" y="4002404"/>
            <a:ext cx="5691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Edukacyjna opieka wychowawcza</a:t>
            </a:r>
            <a:endParaRPr lang="pl-PL" sz="2400" b="1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95DC1929-3522-5D03-ED9B-4CD23CDC87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819657"/>
              </p:ext>
            </p:extLst>
          </p:nvPr>
        </p:nvGraphicFramePr>
        <p:xfrm>
          <a:off x="239321" y="1200869"/>
          <a:ext cx="6605983" cy="28198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3505">
                  <a:extLst>
                    <a:ext uri="{9D8B030D-6E8A-4147-A177-3AD203B41FA5}">
                      <a16:colId xmlns:a16="http://schemas.microsoft.com/office/drawing/2014/main" val="4197135887"/>
                    </a:ext>
                  </a:extLst>
                </a:gridCol>
                <a:gridCol w="1543417">
                  <a:extLst>
                    <a:ext uri="{9D8B030D-6E8A-4147-A177-3AD203B41FA5}">
                      <a16:colId xmlns:a16="http://schemas.microsoft.com/office/drawing/2014/main" val="1696106292"/>
                    </a:ext>
                  </a:extLst>
                </a:gridCol>
                <a:gridCol w="1317930">
                  <a:extLst>
                    <a:ext uri="{9D8B030D-6E8A-4147-A177-3AD203B41FA5}">
                      <a16:colId xmlns:a16="http://schemas.microsoft.com/office/drawing/2014/main" val="2615336748"/>
                    </a:ext>
                  </a:extLst>
                </a:gridCol>
                <a:gridCol w="1761131">
                  <a:extLst>
                    <a:ext uri="{9D8B030D-6E8A-4147-A177-3AD203B41FA5}">
                      <a16:colId xmlns:a16="http://schemas.microsoft.com/office/drawing/2014/main" val="2266916269"/>
                    </a:ext>
                  </a:extLst>
                </a:gridCol>
              </a:tblGrid>
              <a:tr h="473192"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Wyszczególnienie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Plan 2022 r.               /w zł/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Wykonanie 2022 r.             /w zł/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Stopień wykonania planu /w %/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extLst>
                  <a:ext uri="{0D108BD9-81ED-4DB2-BD59-A6C34878D82A}">
                    <a16:rowId xmlns:a16="http://schemas.microsoft.com/office/drawing/2014/main" val="857283698"/>
                  </a:ext>
                </a:extLst>
              </a:tr>
              <a:tr h="207338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</a:pPr>
                      <a:r>
                        <a:rPr lang="pl-PL" sz="1400">
                          <a:effectLst/>
                        </a:rPr>
                        <a:t>Ogółem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681 491 289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651 811 407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</a:pPr>
                      <a:r>
                        <a:rPr lang="pl-PL" sz="1400">
                          <a:effectLst/>
                        </a:rPr>
                        <a:t>95,6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extLst>
                  <a:ext uri="{0D108BD9-81ED-4DB2-BD59-A6C34878D82A}">
                    <a16:rowId xmlns:a16="http://schemas.microsoft.com/office/drawing/2014/main" val="1589252048"/>
                  </a:ext>
                </a:extLst>
              </a:tr>
              <a:tr h="207338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pl-PL" sz="1400">
                          <a:effectLst/>
                        </a:rPr>
                        <a:t>z tego: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 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 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</a:pPr>
                      <a:r>
                        <a:rPr lang="pl-PL" sz="1400">
                          <a:effectLst/>
                        </a:rPr>
                        <a:t> 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extLst>
                  <a:ext uri="{0D108BD9-81ED-4DB2-BD59-A6C34878D82A}">
                    <a16:rowId xmlns:a16="http://schemas.microsoft.com/office/drawing/2014/main" val="2342481030"/>
                  </a:ext>
                </a:extLst>
              </a:tr>
              <a:tr h="319724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pl-PL" sz="1400">
                          <a:effectLst/>
                        </a:rPr>
                        <a:t>zadania własne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679 058 702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649 636 150 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</a:pPr>
                      <a:r>
                        <a:rPr lang="pl-PL" sz="1400">
                          <a:effectLst/>
                        </a:rPr>
                        <a:t>95,7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extLst>
                  <a:ext uri="{0D108BD9-81ED-4DB2-BD59-A6C34878D82A}">
                    <a16:rowId xmlns:a16="http://schemas.microsoft.com/office/drawing/2014/main" val="1777776691"/>
                  </a:ext>
                </a:extLst>
              </a:tr>
              <a:tr h="398727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pl-PL" sz="1400">
                          <a:effectLst/>
                        </a:rPr>
                        <a:t>w tym:      wydatki bieżące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670 717 288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643 463 835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</a:pPr>
                      <a:r>
                        <a:rPr lang="pl-PL" sz="1400">
                          <a:effectLst/>
                        </a:rPr>
                        <a:t>95,9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extLst>
                  <a:ext uri="{0D108BD9-81ED-4DB2-BD59-A6C34878D82A}">
                    <a16:rowId xmlns:a16="http://schemas.microsoft.com/office/drawing/2014/main" val="142015207"/>
                  </a:ext>
                </a:extLst>
              </a:tr>
              <a:tr h="398727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</a:pPr>
                      <a:r>
                        <a:rPr lang="pl-PL" sz="1400" kern="0" spc="0">
                          <a:effectLst/>
                        </a:rPr>
                        <a:t>                 wydatki majątkowe</a:t>
                      </a:r>
                      <a:endParaRPr lang="pl-PL" sz="1400" b="1" kern="0" spc="1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8 341 414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6 172 315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</a:pPr>
                      <a:r>
                        <a:rPr lang="pl-PL" sz="1400">
                          <a:effectLst/>
                        </a:rPr>
                        <a:t>74,0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extLst>
                  <a:ext uri="{0D108BD9-81ED-4DB2-BD59-A6C34878D82A}">
                    <a16:rowId xmlns:a16="http://schemas.microsoft.com/office/drawing/2014/main" val="3122755254"/>
                  </a:ext>
                </a:extLst>
              </a:tr>
              <a:tr h="207338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pl-PL" sz="1400">
                          <a:effectLst/>
                        </a:rPr>
                        <a:t>zadania zlecone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2 432 587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2 175 257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</a:pPr>
                      <a:r>
                        <a:rPr lang="pl-PL" sz="1400">
                          <a:effectLst/>
                        </a:rPr>
                        <a:t>89,4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extLst>
                  <a:ext uri="{0D108BD9-81ED-4DB2-BD59-A6C34878D82A}">
                    <a16:rowId xmlns:a16="http://schemas.microsoft.com/office/drawing/2014/main" val="2745208755"/>
                  </a:ext>
                </a:extLst>
              </a:tr>
              <a:tr h="398727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pl-PL" sz="1400">
                          <a:effectLst/>
                        </a:rPr>
                        <a:t>w tym:      wydatki bieżące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         2 432 587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2 175 257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</a:pPr>
                      <a:r>
                        <a:rPr lang="pl-PL" sz="1400" dirty="0">
                          <a:effectLst/>
                        </a:rPr>
                        <a:t>89,4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extLst>
                  <a:ext uri="{0D108BD9-81ED-4DB2-BD59-A6C34878D82A}">
                    <a16:rowId xmlns:a16="http://schemas.microsoft.com/office/drawing/2014/main" val="1348658939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1285485D-0FDD-5EEC-CF9C-7F43F33CFE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327518"/>
              </p:ext>
            </p:extLst>
          </p:nvPr>
        </p:nvGraphicFramePr>
        <p:xfrm>
          <a:off x="239321" y="4546905"/>
          <a:ext cx="6605983" cy="18063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96854">
                  <a:extLst>
                    <a:ext uri="{9D8B030D-6E8A-4147-A177-3AD203B41FA5}">
                      <a16:colId xmlns:a16="http://schemas.microsoft.com/office/drawing/2014/main" val="2582657118"/>
                    </a:ext>
                  </a:extLst>
                </a:gridCol>
                <a:gridCol w="1401409">
                  <a:extLst>
                    <a:ext uri="{9D8B030D-6E8A-4147-A177-3AD203B41FA5}">
                      <a16:colId xmlns:a16="http://schemas.microsoft.com/office/drawing/2014/main" val="1430215926"/>
                    </a:ext>
                  </a:extLst>
                </a:gridCol>
                <a:gridCol w="1452886">
                  <a:extLst>
                    <a:ext uri="{9D8B030D-6E8A-4147-A177-3AD203B41FA5}">
                      <a16:colId xmlns:a16="http://schemas.microsoft.com/office/drawing/2014/main" val="2147299270"/>
                    </a:ext>
                  </a:extLst>
                </a:gridCol>
                <a:gridCol w="1754834">
                  <a:extLst>
                    <a:ext uri="{9D8B030D-6E8A-4147-A177-3AD203B41FA5}">
                      <a16:colId xmlns:a16="http://schemas.microsoft.com/office/drawing/2014/main" val="1028101129"/>
                    </a:ext>
                  </a:extLst>
                </a:gridCol>
              </a:tblGrid>
              <a:tr h="480263"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Wyszczególnienie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Plan 2022 r.               /w zł/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Wykonanie 2022 r.      /w zł/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Stopień wykonania planu /w %/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extLst>
                  <a:ext uri="{0D108BD9-81ED-4DB2-BD59-A6C34878D82A}">
                    <a16:rowId xmlns:a16="http://schemas.microsoft.com/office/drawing/2014/main" val="3675050225"/>
                  </a:ext>
                </a:extLst>
              </a:tr>
              <a:tr h="265220"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Ogółem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20 586 969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19 832 047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96,3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extLst>
                  <a:ext uri="{0D108BD9-81ED-4DB2-BD59-A6C34878D82A}">
                    <a16:rowId xmlns:a16="http://schemas.microsoft.com/office/drawing/2014/main" val="969349041"/>
                  </a:ext>
                </a:extLst>
              </a:tr>
              <a:tr h="265220">
                <a:tc>
                  <a:txBody>
                    <a:bodyPr/>
                    <a:lstStyle/>
                    <a:p>
                      <a:r>
                        <a:rPr lang="pl-PL" sz="1400">
                          <a:effectLst/>
                        </a:rPr>
                        <a:t>z tego: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 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 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 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extLst>
                  <a:ext uri="{0D108BD9-81ED-4DB2-BD59-A6C34878D82A}">
                    <a16:rowId xmlns:a16="http://schemas.microsoft.com/office/drawing/2014/main" val="1254940976"/>
                  </a:ext>
                </a:extLst>
              </a:tr>
              <a:tr h="265220">
                <a:tc>
                  <a:txBody>
                    <a:bodyPr/>
                    <a:lstStyle/>
                    <a:p>
                      <a:r>
                        <a:rPr lang="pl-PL" sz="1400">
                          <a:effectLst/>
                        </a:rPr>
                        <a:t>zadania własne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20 586 959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19 832 047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96,3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extLst>
                  <a:ext uri="{0D108BD9-81ED-4DB2-BD59-A6C34878D82A}">
                    <a16:rowId xmlns:a16="http://schemas.microsoft.com/office/drawing/2014/main" val="963807064"/>
                  </a:ext>
                </a:extLst>
              </a:tr>
              <a:tr h="265220">
                <a:tc>
                  <a:txBody>
                    <a:bodyPr/>
                    <a:lstStyle/>
                    <a:p>
                      <a:r>
                        <a:rPr lang="pl-PL" sz="1400">
                          <a:effectLst/>
                        </a:rPr>
                        <a:t>w tym:    wydatki bieżące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20 576 935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19 822 024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96,3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extLst>
                  <a:ext uri="{0D108BD9-81ED-4DB2-BD59-A6C34878D82A}">
                    <a16:rowId xmlns:a16="http://schemas.microsoft.com/office/drawing/2014/main" val="2047702319"/>
                  </a:ext>
                </a:extLst>
              </a:tr>
              <a:tr h="265220">
                <a:tc>
                  <a:txBody>
                    <a:bodyPr/>
                    <a:lstStyle/>
                    <a:p>
                      <a:r>
                        <a:rPr lang="pl-PL" sz="1400" dirty="0">
                          <a:effectLst/>
                        </a:rPr>
                        <a:t>          wydatki majątkowe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10 024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10 023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effectLst/>
                        </a:rPr>
                        <a:t>                100,0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extLst>
                  <a:ext uri="{0D108BD9-81ED-4DB2-BD59-A6C34878D82A}">
                    <a16:rowId xmlns:a16="http://schemas.microsoft.com/office/drawing/2014/main" val="3443031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4258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796631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Wykonanie Budżetu Miasta Gdyni za rok 2023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6489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WYKONANIE BUDŻETU MIASTA GDYNI za rok 2023</a:t>
            </a:r>
          </a:p>
        </p:txBody>
      </p:sp>
      <p:sp>
        <p:nvSpPr>
          <p:cNvPr id="46" name="Owal 45"/>
          <p:cNvSpPr/>
          <p:nvPr/>
        </p:nvSpPr>
        <p:spPr>
          <a:xfrm>
            <a:off x="1585593" y="1114422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DDBB9370-DB4E-4D60-A88D-8D6BD6515F9E}"/>
              </a:ext>
            </a:extLst>
          </p:cNvPr>
          <p:cNvSpPr txBox="1"/>
          <p:nvPr/>
        </p:nvSpPr>
        <p:spPr>
          <a:xfrm>
            <a:off x="753942" y="769120"/>
            <a:ext cx="5691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Finansowanie wydatków oświaty w 2023 roku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1B67A973-A5A9-4E5A-9393-EE13A2A37725}"/>
              </a:ext>
            </a:extLst>
          </p:cNvPr>
          <p:cNvSpPr txBox="1"/>
          <p:nvPr/>
        </p:nvSpPr>
        <p:spPr>
          <a:xfrm>
            <a:off x="526744" y="2770984"/>
            <a:ext cx="614582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2023 roku bieżące wydatki na zadania oświatowe wyniosły 665.461.115  zł, tj. o ok. 91,8  mln zł więcej niż w 202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roku. </a:t>
            </a:r>
          </a:p>
          <a:p>
            <a:pPr algn="just"/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55,1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% zostało pokryte z subwencji oświatowej, a 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7,2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% z dotacji i innych środków zewnętrznych. </a:t>
            </a:r>
            <a:endParaRPr lang="pl-PL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Gdynia sfinansowała z własnych środków 38,2% ogółu wydatków na realizację zadań z zakresu oświaty, tj. 256.793.753  zł, w tym 37,8% wydatków bieżących tj. 251.270.018  zł.</a:t>
            </a:r>
          </a:p>
          <a:p>
            <a:pPr algn="just"/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W 2021 r. udział miasta w finansowaniu oświaty wyniósł </a:t>
            </a:r>
            <a:r>
              <a:rPr lang="pl-PL" sz="1800" dirty="0">
                <a:effectLst/>
              </a:rPr>
              <a:t>247.353.254</a:t>
            </a:r>
            <a:r>
              <a:rPr lang="pl-PL" dirty="0">
                <a:latin typeface="Times New Roman" panose="02020603050405020304" pitchFamily="18" charset="0"/>
              </a:rPr>
              <a:t> zł, tj. 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44%</a:t>
            </a:r>
          </a:p>
          <a:p>
            <a:pPr algn="just"/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2022 r. 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udział miasta w finansowaniu oświaty wyniósł </a:t>
            </a:r>
            <a:r>
              <a:rPr lang="pl-PL" sz="1800" dirty="0">
                <a:effectLst/>
              </a:rPr>
              <a:t>273.216.907 zł, tj. 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45%</a:t>
            </a:r>
          </a:p>
          <a:p>
            <a:pPr algn="just"/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3F5A035C-F69C-1597-FF7D-2565F368E7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935687"/>
              </p:ext>
            </p:extLst>
          </p:nvPr>
        </p:nvGraphicFramePr>
        <p:xfrm>
          <a:off x="300450" y="1145263"/>
          <a:ext cx="6455589" cy="15519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8920">
                  <a:extLst>
                    <a:ext uri="{9D8B030D-6E8A-4147-A177-3AD203B41FA5}">
                      <a16:colId xmlns:a16="http://schemas.microsoft.com/office/drawing/2014/main" val="167090156"/>
                    </a:ext>
                  </a:extLst>
                </a:gridCol>
                <a:gridCol w="1558246">
                  <a:extLst>
                    <a:ext uri="{9D8B030D-6E8A-4147-A177-3AD203B41FA5}">
                      <a16:colId xmlns:a16="http://schemas.microsoft.com/office/drawing/2014/main" val="1252090316"/>
                    </a:ext>
                  </a:extLst>
                </a:gridCol>
                <a:gridCol w="1472628">
                  <a:extLst>
                    <a:ext uri="{9D8B030D-6E8A-4147-A177-3AD203B41FA5}">
                      <a16:colId xmlns:a16="http://schemas.microsoft.com/office/drawing/2014/main" val="3073428573"/>
                    </a:ext>
                  </a:extLst>
                </a:gridCol>
                <a:gridCol w="1523998">
                  <a:extLst>
                    <a:ext uri="{9D8B030D-6E8A-4147-A177-3AD203B41FA5}">
                      <a16:colId xmlns:a16="http://schemas.microsoft.com/office/drawing/2014/main" val="2610374588"/>
                    </a:ext>
                  </a:extLst>
                </a:gridCol>
                <a:gridCol w="941797">
                  <a:extLst>
                    <a:ext uri="{9D8B030D-6E8A-4147-A177-3AD203B41FA5}">
                      <a16:colId xmlns:a16="http://schemas.microsoft.com/office/drawing/2014/main" val="3346422275"/>
                    </a:ext>
                  </a:extLst>
                </a:gridCol>
              </a:tblGrid>
              <a:tr h="747724">
                <a:tc gridSpan="2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effectLst/>
                        </a:rPr>
                        <a:t>Wydatki 2023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Dotacje, subwencje i inne środki zewnętrzne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Środki własne miasta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% udziału miasta w wydatkach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extLst>
                  <a:ext uri="{0D108BD9-81ED-4DB2-BD59-A6C34878D82A}">
                    <a16:rowId xmlns:a16="http://schemas.microsoft.com/office/drawing/2014/main" val="179062440"/>
                  </a:ext>
                </a:extLst>
              </a:tr>
              <a:tr h="331465">
                <a:tc>
                  <a:txBody>
                    <a:bodyPr/>
                    <a:lstStyle/>
                    <a:p>
                      <a:r>
                        <a:rPr lang="pl-PL" sz="1400">
                          <a:effectLst/>
                        </a:rPr>
                        <a:t>ogółem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>
                          <a:effectLst/>
                        </a:rPr>
                        <a:t>671 643 454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>
                          <a:effectLst/>
                        </a:rPr>
                        <a:t>414 849 701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>
                          <a:effectLst/>
                        </a:rPr>
                        <a:t>256 793 753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>
                          <a:effectLst/>
                        </a:rPr>
                        <a:t>38,2%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extLst>
                  <a:ext uri="{0D108BD9-81ED-4DB2-BD59-A6C34878D82A}">
                    <a16:rowId xmlns:a16="http://schemas.microsoft.com/office/drawing/2014/main" val="2042645215"/>
                  </a:ext>
                </a:extLst>
              </a:tr>
              <a:tr h="331465">
                <a:tc>
                  <a:txBody>
                    <a:bodyPr/>
                    <a:lstStyle/>
                    <a:p>
                      <a:r>
                        <a:rPr lang="pl-PL" sz="1400">
                          <a:effectLst/>
                        </a:rPr>
                        <a:t>bieżące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>
                          <a:effectLst/>
                        </a:rPr>
                        <a:t>665 461 115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>
                          <a:effectLst/>
                        </a:rPr>
                        <a:t>414 191 098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>
                          <a:effectLst/>
                        </a:rPr>
                        <a:t>251 270 018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effectLst/>
                        </a:rPr>
                        <a:t>37,8%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extLst>
                  <a:ext uri="{0D108BD9-81ED-4DB2-BD59-A6C34878D82A}">
                    <a16:rowId xmlns:a16="http://schemas.microsoft.com/office/drawing/2014/main" val="10852338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73941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796631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Wykonanie Budżetu Miasta Gdyni za rok 2023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6489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WYKONANIE BUDŻETU MIASTA GDYNI za rok 2023</a:t>
            </a:r>
          </a:p>
        </p:txBody>
      </p:sp>
      <p:sp>
        <p:nvSpPr>
          <p:cNvPr id="46" name="Owal 45"/>
          <p:cNvSpPr/>
          <p:nvPr/>
        </p:nvSpPr>
        <p:spPr>
          <a:xfrm>
            <a:off x="1585593" y="1114422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DDBB9370-DB4E-4D60-A88D-8D6BD6515F9E}"/>
              </a:ext>
            </a:extLst>
          </p:cNvPr>
          <p:cNvSpPr txBox="1"/>
          <p:nvPr/>
        </p:nvSpPr>
        <p:spPr>
          <a:xfrm>
            <a:off x="548093" y="2956668"/>
            <a:ext cx="569142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1800"/>
              </a:spcBef>
            </a:pP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REMONTY W PLACÓWKACH OŚWIATOWYCH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2023 roku na prace remontowe w budynkach placówek oświatowych i przedszkolach, zaplanowano 3.055.756 zł, z czego wydatkowano 2.267.537 zł, tj. 74,2%.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1B67A973-A5A9-4E5A-9393-EE13A2A37725}"/>
              </a:ext>
            </a:extLst>
          </p:cNvPr>
          <p:cNvSpPr txBox="1"/>
          <p:nvPr/>
        </p:nvSpPr>
        <p:spPr>
          <a:xfrm>
            <a:off x="548093" y="4564685"/>
            <a:ext cx="614582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SZKOŁY I PLACÓWKI NIEPUBLICZNE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2023 roku, w ramach zadań własnych przekazano niepublicznym i publicznym </a:t>
            </a:r>
            <a:r>
              <a:rPr lang="pl-PL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niesamorządowym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placówkom oświatowym środki w łącznej kwocie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104.717.985 zł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(99% planu), tj. o ponad 22 mln zł więcej niż w 2022 roku, a 38 mln zł więcej niż w 2021 roku.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5377A3D3-8734-4430-B2F9-D0F4FD143349}"/>
              </a:ext>
            </a:extLst>
          </p:cNvPr>
          <p:cNvSpPr txBox="1"/>
          <p:nvPr/>
        </p:nvSpPr>
        <p:spPr>
          <a:xfrm>
            <a:off x="173288" y="798487"/>
            <a:ext cx="6441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Najwyższy udział w strukturze wydatków bieżących stanowią</a:t>
            </a: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9ADED351-26F4-ED19-1458-A8807BBFC9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111430"/>
              </p:ext>
            </p:extLst>
          </p:nvPr>
        </p:nvGraphicFramePr>
        <p:xfrm>
          <a:off x="548093" y="1268915"/>
          <a:ext cx="5864470" cy="15023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25458">
                  <a:extLst>
                    <a:ext uri="{9D8B030D-6E8A-4147-A177-3AD203B41FA5}">
                      <a16:colId xmlns:a16="http://schemas.microsoft.com/office/drawing/2014/main" val="1207899640"/>
                    </a:ext>
                  </a:extLst>
                </a:gridCol>
                <a:gridCol w="1466118">
                  <a:extLst>
                    <a:ext uri="{9D8B030D-6E8A-4147-A177-3AD203B41FA5}">
                      <a16:colId xmlns:a16="http://schemas.microsoft.com/office/drawing/2014/main" val="2407462295"/>
                    </a:ext>
                  </a:extLst>
                </a:gridCol>
                <a:gridCol w="1172894">
                  <a:extLst>
                    <a:ext uri="{9D8B030D-6E8A-4147-A177-3AD203B41FA5}">
                      <a16:colId xmlns:a16="http://schemas.microsoft.com/office/drawing/2014/main" val="1168341424"/>
                    </a:ext>
                  </a:extLst>
                </a:gridCol>
              </a:tblGrid>
              <a:tr h="375586">
                <a:tc>
                  <a:txBody>
                    <a:bodyPr/>
                    <a:lstStyle/>
                    <a:p>
                      <a:r>
                        <a:rPr lang="pl-PL" sz="1400" dirty="0">
                          <a:effectLst/>
                        </a:rPr>
                        <a:t>wynagrodzenia i pochodne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17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467 145 422</a:t>
                      </a:r>
                      <a:r>
                        <a:rPr lang="pl-PL" sz="1400" dirty="0">
                          <a:effectLst/>
                        </a:rPr>
                        <a:t> zł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effectLst/>
                        </a:rPr>
                        <a:t>69,6%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b"/>
                </a:tc>
                <a:extLst>
                  <a:ext uri="{0D108BD9-81ED-4DB2-BD59-A6C34878D82A}">
                    <a16:rowId xmlns:a16="http://schemas.microsoft.com/office/drawing/2014/main" val="3148185049"/>
                  </a:ext>
                </a:extLst>
              </a:tr>
              <a:tr h="375586">
                <a:tc>
                  <a:txBody>
                    <a:bodyPr/>
                    <a:lstStyle/>
                    <a:p>
                      <a:r>
                        <a:rPr lang="pl-PL" sz="1400">
                          <a:effectLst/>
                        </a:rPr>
                        <a:t>dotacje dla placówek niepublicznych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17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104 997 433</a:t>
                      </a:r>
                      <a:r>
                        <a:rPr lang="pl-PL" sz="1400" dirty="0">
                          <a:effectLst/>
                        </a:rPr>
                        <a:t> zł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effectLst/>
                        </a:rPr>
                        <a:t>15,6%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b"/>
                </a:tc>
                <a:extLst>
                  <a:ext uri="{0D108BD9-81ED-4DB2-BD59-A6C34878D82A}">
                    <a16:rowId xmlns:a16="http://schemas.microsoft.com/office/drawing/2014/main" val="3199489853"/>
                  </a:ext>
                </a:extLst>
              </a:tr>
              <a:tr h="375586">
                <a:tc>
                  <a:txBody>
                    <a:bodyPr/>
                    <a:lstStyle/>
                    <a:p>
                      <a:r>
                        <a:rPr lang="pl-PL" sz="1400">
                          <a:effectLst/>
                        </a:rPr>
                        <a:t>fundusz świadczeń socjalnych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17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20 515 133 </a:t>
                      </a:r>
                      <a:r>
                        <a:rPr lang="pl-PL" sz="1400" dirty="0">
                          <a:effectLst/>
                        </a:rPr>
                        <a:t>zł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effectLst/>
                        </a:rPr>
                        <a:t>3,1%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b"/>
                </a:tc>
                <a:extLst>
                  <a:ext uri="{0D108BD9-81ED-4DB2-BD59-A6C34878D82A}">
                    <a16:rowId xmlns:a16="http://schemas.microsoft.com/office/drawing/2014/main" val="531088606"/>
                  </a:ext>
                </a:extLst>
              </a:tr>
              <a:tr h="375586">
                <a:tc>
                  <a:txBody>
                    <a:bodyPr/>
                    <a:lstStyle/>
                    <a:p>
                      <a:r>
                        <a:rPr lang="pl-PL" sz="1400">
                          <a:effectLst/>
                        </a:rPr>
                        <a:t>energia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17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24 546 429</a:t>
                      </a:r>
                      <a:r>
                        <a:rPr lang="pl-PL" sz="1400" dirty="0">
                          <a:effectLst/>
                        </a:rPr>
                        <a:t> zł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effectLst/>
                        </a:rPr>
                        <a:t>3,7%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b"/>
                </a:tc>
                <a:extLst>
                  <a:ext uri="{0D108BD9-81ED-4DB2-BD59-A6C34878D82A}">
                    <a16:rowId xmlns:a16="http://schemas.microsoft.com/office/drawing/2014/main" val="1572683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0305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844132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Wykonanie Budżetu Miasta Gdyni za rok 2023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6489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WYKONANIE BUDŻETU MIASTA GDYNI za rok 2023</a:t>
            </a:r>
          </a:p>
        </p:txBody>
      </p:sp>
      <p:sp>
        <p:nvSpPr>
          <p:cNvPr id="46" name="Owal 45"/>
          <p:cNvSpPr/>
          <p:nvPr/>
        </p:nvSpPr>
        <p:spPr>
          <a:xfrm>
            <a:off x="1585593" y="1114422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DDBB9370-DB4E-4D60-A88D-8D6BD6515F9E}"/>
              </a:ext>
            </a:extLst>
          </p:cNvPr>
          <p:cNvSpPr txBox="1"/>
          <p:nvPr/>
        </p:nvSpPr>
        <p:spPr>
          <a:xfrm>
            <a:off x="580292" y="797395"/>
            <a:ext cx="5691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latin typeface="Times New Roman" panose="02020603050405020304" pitchFamily="18" charset="0"/>
              </a:rPr>
              <a:t>Ochrona zdrowia</a:t>
            </a:r>
            <a:endParaRPr lang="pl-PL" sz="2400" b="1" dirty="0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1B67A973-A5A9-4E5A-9393-EE13A2A37725}"/>
              </a:ext>
            </a:extLst>
          </p:cNvPr>
          <p:cNvSpPr txBox="1"/>
          <p:nvPr/>
        </p:nvSpPr>
        <p:spPr>
          <a:xfrm>
            <a:off x="230032" y="3840065"/>
            <a:ext cx="673924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centra zdrowia publicznego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wykonanie –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2.064.933 zł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tj.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92%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planu (GCZ)</a:t>
            </a:r>
          </a:p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programy polityki zdrowotnej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wykonanie –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1.211.887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zł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tj. </a:t>
            </a:r>
            <a:r>
              <a:rPr lang="pl-PL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78,9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planu</a:t>
            </a: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zwalczanie narkomanii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wykonanie –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596.840 zł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tj. </a:t>
            </a:r>
            <a:r>
              <a:rPr lang="pl-PL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68,9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planu</a:t>
            </a:r>
          </a:p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przeciwdziałanie alkoholizmowi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wykonanie –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7.897.842  zł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tj.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62,3%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planu.</a:t>
            </a:r>
          </a:p>
          <a:p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3FBFD618-24CA-B828-202C-6AB5AA9805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311358"/>
              </p:ext>
            </p:extLst>
          </p:nvPr>
        </p:nvGraphicFramePr>
        <p:xfrm>
          <a:off x="369602" y="1319677"/>
          <a:ext cx="6232366" cy="20395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9284">
                  <a:extLst>
                    <a:ext uri="{9D8B030D-6E8A-4147-A177-3AD203B41FA5}">
                      <a16:colId xmlns:a16="http://schemas.microsoft.com/office/drawing/2014/main" val="512559130"/>
                    </a:ext>
                  </a:extLst>
                </a:gridCol>
                <a:gridCol w="1431194">
                  <a:extLst>
                    <a:ext uri="{9D8B030D-6E8A-4147-A177-3AD203B41FA5}">
                      <a16:colId xmlns:a16="http://schemas.microsoft.com/office/drawing/2014/main" val="3078980779"/>
                    </a:ext>
                  </a:extLst>
                </a:gridCol>
                <a:gridCol w="1328812">
                  <a:extLst>
                    <a:ext uri="{9D8B030D-6E8A-4147-A177-3AD203B41FA5}">
                      <a16:colId xmlns:a16="http://schemas.microsoft.com/office/drawing/2014/main" val="1863161909"/>
                    </a:ext>
                  </a:extLst>
                </a:gridCol>
                <a:gridCol w="1633076">
                  <a:extLst>
                    <a:ext uri="{9D8B030D-6E8A-4147-A177-3AD203B41FA5}">
                      <a16:colId xmlns:a16="http://schemas.microsoft.com/office/drawing/2014/main" val="3329375621"/>
                    </a:ext>
                  </a:extLst>
                </a:gridCol>
              </a:tblGrid>
              <a:tr h="397573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Wyszczególnienie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Plan 2023 r.               /w zł/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Wykonanie 2023 r.             /w zł/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Stopień wykonania planu /w %/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extLst>
                  <a:ext uri="{0D108BD9-81ED-4DB2-BD59-A6C34878D82A}">
                    <a16:rowId xmlns:a16="http://schemas.microsoft.com/office/drawing/2014/main" val="2319795884"/>
                  </a:ext>
                </a:extLst>
              </a:tr>
              <a:tr h="209743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</a:pPr>
                      <a:r>
                        <a:rPr lang="pl-PL" sz="1200" dirty="0">
                          <a:effectLst/>
                        </a:rPr>
                        <a:t>Ogółem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20 246 115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14 182 252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</a:pPr>
                      <a:r>
                        <a:rPr lang="pl-PL" sz="1200">
                          <a:effectLst/>
                        </a:rPr>
                        <a:t>70,0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extLst>
                  <a:ext uri="{0D108BD9-81ED-4DB2-BD59-A6C34878D82A}">
                    <a16:rowId xmlns:a16="http://schemas.microsoft.com/office/drawing/2014/main" val="1505677483"/>
                  </a:ext>
                </a:extLst>
              </a:tr>
              <a:tr h="20974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pl-PL" sz="1200">
                          <a:effectLst/>
                        </a:rPr>
                        <a:t>z tego: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extLst>
                  <a:ext uri="{0D108BD9-81ED-4DB2-BD59-A6C34878D82A}">
                    <a16:rowId xmlns:a16="http://schemas.microsoft.com/office/drawing/2014/main" val="3376009481"/>
                  </a:ext>
                </a:extLst>
              </a:tr>
              <a:tr h="20974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pl-PL" sz="1200">
                          <a:effectLst/>
                        </a:rPr>
                        <a:t>zadania własne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20 232 460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14 168 597 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</a:pPr>
                      <a:r>
                        <a:rPr lang="pl-PL" sz="1200">
                          <a:effectLst/>
                        </a:rPr>
                        <a:t>70,0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extLst>
                  <a:ext uri="{0D108BD9-81ED-4DB2-BD59-A6C34878D82A}">
                    <a16:rowId xmlns:a16="http://schemas.microsoft.com/office/drawing/2014/main" val="3777228597"/>
                  </a:ext>
                </a:extLst>
              </a:tr>
              <a:tr h="20974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pl-PL" sz="1200">
                          <a:effectLst/>
                        </a:rPr>
                        <a:t>w tym:      wydatki bieżące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14 491 471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14 125 547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</a:pPr>
                      <a:r>
                        <a:rPr lang="pl-PL" sz="1200">
                          <a:effectLst/>
                        </a:rPr>
                        <a:t>97,5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extLst>
                  <a:ext uri="{0D108BD9-81ED-4DB2-BD59-A6C34878D82A}">
                    <a16:rowId xmlns:a16="http://schemas.microsoft.com/office/drawing/2014/main" val="1911201866"/>
                  </a:ext>
                </a:extLst>
              </a:tr>
              <a:tr h="209743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</a:pPr>
                      <a:r>
                        <a:rPr lang="pl-PL" sz="1200" kern="0" spc="0">
                          <a:effectLst/>
                        </a:rPr>
                        <a:t>                 wydatki majątkowe</a:t>
                      </a:r>
                      <a:endParaRPr lang="pl-PL" sz="1200" b="1" kern="0" spc="1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43 059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43 050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</a:pPr>
                      <a:r>
                        <a:rPr lang="pl-PL" sz="1200">
                          <a:effectLst/>
                        </a:rPr>
                        <a:t>100,0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extLst>
                  <a:ext uri="{0D108BD9-81ED-4DB2-BD59-A6C34878D82A}">
                    <a16:rowId xmlns:a16="http://schemas.microsoft.com/office/drawing/2014/main" val="2151772694"/>
                  </a:ext>
                </a:extLst>
              </a:tr>
              <a:tr h="20974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pl-PL" sz="1200">
                          <a:effectLst/>
                        </a:rPr>
                        <a:t>zadania zlecone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13 655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13 655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</a:pPr>
                      <a:r>
                        <a:rPr lang="pl-PL" sz="1200">
                          <a:effectLst/>
                        </a:rPr>
                        <a:t>100,0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extLst>
                  <a:ext uri="{0D108BD9-81ED-4DB2-BD59-A6C34878D82A}">
                    <a16:rowId xmlns:a16="http://schemas.microsoft.com/office/drawing/2014/main" val="964807518"/>
                  </a:ext>
                </a:extLst>
              </a:tr>
              <a:tr h="20974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pl-PL" sz="1200">
                          <a:effectLst/>
                        </a:rPr>
                        <a:t>w tym:      wydatki bieżące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         13 655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13 655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</a:pPr>
                      <a:r>
                        <a:rPr lang="pl-PL" sz="1200" dirty="0">
                          <a:effectLst/>
                        </a:rPr>
                        <a:t>100,0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6985" anchor="ctr"/>
                </a:tc>
                <a:extLst>
                  <a:ext uri="{0D108BD9-81ED-4DB2-BD59-A6C34878D82A}">
                    <a16:rowId xmlns:a16="http://schemas.microsoft.com/office/drawing/2014/main" val="281812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90786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844132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Wykonanie Budżetu Miasta Gdyni za rok 2023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6489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WYKONANIE BUDŻETU MIASTA GDYNI za rok 2023</a:t>
            </a:r>
          </a:p>
        </p:txBody>
      </p:sp>
      <p:sp>
        <p:nvSpPr>
          <p:cNvPr id="46" name="Owal 45"/>
          <p:cNvSpPr/>
          <p:nvPr/>
        </p:nvSpPr>
        <p:spPr>
          <a:xfrm>
            <a:off x="1585593" y="1114422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DDBB9370-DB4E-4D60-A88D-8D6BD6515F9E}"/>
              </a:ext>
            </a:extLst>
          </p:cNvPr>
          <p:cNvSpPr txBox="1"/>
          <p:nvPr/>
        </p:nvSpPr>
        <p:spPr>
          <a:xfrm>
            <a:off x="494306" y="679050"/>
            <a:ext cx="5691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latin typeface="Times New Roman" panose="02020603050405020304" pitchFamily="18" charset="0"/>
              </a:rPr>
              <a:t>Programy profilaktyki zdrowotnej</a:t>
            </a:r>
            <a:endParaRPr lang="pl-PL" sz="2400" b="1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ADAB2CA9-6498-3CA3-1EFE-E5D6F0F57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331697"/>
              </p:ext>
            </p:extLst>
          </p:nvPr>
        </p:nvGraphicFramePr>
        <p:xfrm>
          <a:off x="331350" y="2253605"/>
          <a:ext cx="6341015" cy="42666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5488">
                  <a:extLst>
                    <a:ext uri="{9D8B030D-6E8A-4147-A177-3AD203B41FA5}">
                      <a16:colId xmlns:a16="http://schemas.microsoft.com/office/drawing/2014/main" val="603588196"/>
                    </a:ext>
                  </a:extLst>
                </a:gridCol>
                <a:gridCol w="2897152">
                  <a:extLst>
                    <a:ext uri="{9D8B030D-6E8A-4147-A177-3AD203B41FA5}">
                      <a16:colId xmlns:a16="http://schemas.microsoft.com/office/drawing/2014/main" val="2869860347"/>
                    </a:ext>
                  </a:extLst>
                </a:gridCol>
                <a:gridCol w="1115558">
                  <a:extLst>
                    <a:ext uri="{9D8B030D-6E8A-4147-A177-3AD203B41FA5}">
                      <a16:colId xmlns:a16="http://schemas.microsoft.com/office/drawing/2014/main" val="4093176810"/>
                    </a:ext>
                  </a:extLst>
                </a:gridCol>
                <a:gridCol w="1057613">
                  <a:extLst>
                    <a:ext uri="{9D8B030D-6E8A-4147-A177-3AD203B41FA5}">
                      <a16:colId xmlns:a16="http://schemas.microsoft.com/office/drawing/2014/main" val="4005483182"/>
                    </a:ext>
                  </a:extLst>
                </a:gridCol>
                <a:gridCol w="835204">
                  <a:extLst>
                    <a:ext uri="{9D8B030D-6E8A-4147-A177-3AD203B41FA5}">
                      <a16:colId xmlns:a16="http://schemas.microsoft.com/office/drawing/2014/main" val="1422180374"/>
                    </a:ext>
                  </a:extLst>
                </a:gridCol>
              </a:tblGrid>
              <a:tr h="511132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Lp.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Nazwa programu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Plan 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Wykonanie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 % wykonania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38772657"/>
                  </a:ext>
                </a:extLst>
              </a:tr>
              <a:tr h="597031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Program profilaktyki zakażeń wirusami brodawczaka ludzkiego (HPV) na terenie Gminy Miasta Gdyni 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403 243 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285 098 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70,7%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046464762"/>
                  </a:ext>
                </a:extLst>
              </a:tr>
              <a:tr h="536689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2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Program polityki zdrowotnej w zakresie profilaktyki leczenia nadwagi i otyłości w populacji młodzieży w gminie Gdynia. 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170 000 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170 000 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100,0%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802132597"/>
                  </a:ext>
                </a:extLst>
              </a:tr>
              <a:tr h="212972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3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Program profilaktyki raka piersi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79 300 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79 173 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99,8%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328290261"/>
                  </a:ext>
                </a:extLst>
              </a:tr>
              <a:tr h="878863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4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Wspieranie rozwoju i zdrowia fizycznego i psychospołecznego oraz zapobieganie najczęstszym problemom zdrowotnym i społecznym dzieci i młodzieży Sport, Zdrowie, Rodzina.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       190 000    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     173 217    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91,2%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060236607"/>
                  </a:ext>
                </a:extLst>
              </a:tr>
              <a:tr h="511132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Program profilaktyki wczesnego wykrywania depresji poporodowej wśród mieszkanek Gdyni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         51 800    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       51 799    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100,0%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0920125"/>
                  </a:ext>
                </a:extLst>
              </a:tr>
              <a:tr h="697837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6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Program profilaktyki zdrowotnej w zakresie profilaktyki i wczesnego wykrywania osteoporozy wśród mieszkańców Gminy Miasta Gdyni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       187 348    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0,0%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17404418"/>
                  </a:ext>
                </a:extLst>
              </a:tr>
              <a:tr h="202323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RAZEM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1 081 691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759 287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70,2%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61831133"/>
                  </a:ext>
                </a:extLst>
              </a:tr>
            </a:tbl>
          </a:graphicData>
        </a:graphic>
      </p:graphicFrame>
      <p:sp>
        <p:nvSpPr>
          <p:cNvPr id="6" name="pole tekstowe 5">
            <a:extLst>
              <a:ext uri="{FF2B5EF4-FFF2-40B4-BE49-F238E27FC236}">
                <a16:creationId xmlns:a16="http://schemas.microsoft.com/office/drawing/2014/main" id="{A8D58B0E-8864-5886-4C88-05310E57D7F2}"/>
              </a:ext>
            </a:extLst>
          </p:cNvPr>
          <p:cNvSpPr txBox="1"/>
          <p:nvPr/>
        </p:nvSpPr>
        <p:spPr>
          <a:xfrm>
            <a:off x="331350" y="1256248"/>
            <a:ext cx="67392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2023 roku na programy profilaktyki zdrowotnej 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przeznaczono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1.211.887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zł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tj. </a:t>
            </a:r>
            <a:r>
              <a:rPr lang="pl-PL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78,9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planu. W ramach tych środków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realizowanych było 6 profilaktycznych programów zdrowotnych. </a:t>
            </a:r>
          </a:p>
        </p:txBody>
      </p:sp>
    </p:spTree>
    <p:extLst>
      <p:ext uri="{BB962C8B-B14F-4D97-AF65-F5344CB8AC3E}">
        <p14:creationId xmlns:p14="http://schemas.microsoft.com/office/powerpoint/2010/main" val="22335259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844132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Wykonanie Budżetu Miasta Gdyni za rok 2023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6489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WYKONANIE BUDŻETU MIASTA GDYNI za rok 2023</a:t>
            </a:r>
          </a:p>
        </p:txBody>
      </p:sp>
      <p:sp>
        <p:nvSpPr>
          <p:cNvPr id="46" name="Owal 45"/>
          <p:cNvSpPr/>
          <p:nvPr/>
        </p:nvSpPr>
        <p:spPr>
          <a:xfrm>
            <a:off x="1585593" y="1114422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DDBB9370-DB4E-4D60-A88D-8D6BD6515F9E}"/>
              </a:ext>
            </a:extLst>
          </p:cNvPr>
          <p:cNvSpPr txBox="1"/>
          <p:nvPr/>
        </p:nvSpPr>
        <p:spPr>
          <a:xfrm>
            <a:off x="544666" y="715523"/>
            <a:ext cx="5691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Pomoc społeczna</a:t>
            </a:r>
            <a:endParaRPr lang="pl-PL" sz="2400" b="1" dirty="0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1B67A973-A5A9-4E5A-9393-EE13A2A37725}"/>
              </a:ext>
            </a:extLst>
          </p:cNvPr>
          <p:cNvSpPr txBox="1"/>
          <p:nvPr/>
        </p:nvSpPr>
        <p:spPr>
          <a:xfrm>
            <a:off x="379381" y="3463486"/>
            <a:ext cx="667987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domy pomocy społecznej – </a:t>
            </a:r>
            <a:r>
              <a:rPr lang="pl-PL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wykonanie</a:t>
            </a:r>
            <a:r>
              <a:rPr lang="pl-PL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18.143.238 zł </a:t>
            </a:r>
            <a:r>
              <a:rPr lang="pl-PL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tj.</a:t>
            </a:r>
            <a:r>
              <a:rPr lang="pl-PL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99,1%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planu, </a:t>
            </a:r>
          </a:p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ośrodki wsparcia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wykonanie –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19.234.584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zł,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tj.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98,1%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planu, </a:t>
            </a:r>
          </a:p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zadania w zakresie przeciwdziałania przemocy w rodzinie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wykonanie –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884.670 zł,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tj.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89,4%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planu</a:t>
            </a:r>
          </a:p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dodatki mieszkani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owe – wykonanie – 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9.928.067 zł,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tj.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82%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planu</a:t>
            </a: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zasiłki stałe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wykonanie – 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6.980.388 zł,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tj.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93%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planu</a:t>
            </a:r>
          </a:p>
          <a:p>
            <a:r>
              <a:rPr lang="pl-PL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ośrodki pomocy społecznej 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wykonanie –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32.297.106 zł,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tj.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93% 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planu.</a:t>
            </a:r>
          </a:p>
          <a:p>
            <a:endParaRPr lang="pl-PL" sz="1800" b="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9AAD847F-8594-3B9D-A0A0-00ECD13F12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590877"/>
              </p:ext>
            </p:extLst>
          </p:nvPr>
        </p:nvGraphicFramePr>
        <p:xfrm>
          <a:off x="379381" y="1293548"/>
          <a:ext cx="6478619" cy="20765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54149">
                  <a:extLst>
                    <a:ext uri="{9D8B030D-6E8A-4147-A177-3AD203B41FA5}">
                      <a16:colId xmlns:a16="http://schemas.microsoft.com/office/drawing/2014/main" val="3275453346"/>
                    </a:ext>
                  </a:extLst>
                </a:gridCol>
                <a:gridCol w="1261226">
                  <a:extLst>
                    <a:ext uri="{9D8B030D-6E8A-4147-A177-3AD203B41FA5}">
                      <a16:colId xmlns:a16="http://schemas.microsoft.com/office/drawing/2014/main" val="1075384431"/>
                    </a:ext>
                  </a:extLst>
                </a:gridCol>
                <a:gridCol w="1343785">
                  <a:extLst>
                    <a:ext uri="{9D8B030D-6E8A-4147-A177-3AD203B41FA5}">
                      <a16:colId xmlns:a16="http://schemas.microsoft.com/office/drawing/2014/main" val="1319034452"/>
                    </a:ext>
                  </a:extLst>
                </a:gridCol>
                <a:gridCol w="1319459">
                  <a:extLst>
                    <a:ext uri="{9D8B030D-6E8A-4147-A177-3AD203B41FA5}">
                      <a16:colId xmlns:a16="http://schemas.microsoft.com/office/drawing/2014/main" val="1232854557"/>
                    </a:ext>
                  </a:extLst>
                </a:gridCol>
              </a:tblGrid>
              <a:tr h="426767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 Wyszczególnienie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Plan 2023 r.         /w zł/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Wykonanie 2023 r.   /w zł/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Stopień wykonania planu /w %/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4173492337"/>
                  </a:ext>
                </a:extLst>
              </a:tr>
              <a:tr h="235677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Ogółem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130 557 203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122 068 567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93,5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3198954219"/>
                  </a:ext>
                </a:extLst>
              </a:tr>
              <a:tr h="235677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z tego: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1917320532"/>
                  </a:ext>
                </a:extLst>
              </a:tr>
              <a:tr h="235677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zadania własne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118 167 062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109 749 428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92,9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203868908"/>
                  </a:ext>
                </a:extLst>
              </a:tr>
              <a:tr h="235677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w tym:     wydatki bieżące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117 622 420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109 496 624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93,1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716666450"/>
                  </a:ext>
                </a:extLst>
              </a:tr>
              <a:tr h="235677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                wydatki majątkowe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544 642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252 804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46,4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1815317856"/>
                  </a:ext>
                </a:extLst>
              </a:tr>
              <a:tr h="235677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zadania zlecone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12 390 141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12 319 139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99,4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4022142119"/>
                  </a:ext>
                </a:extLst>
              </a:tr>
              <a:tr h="235677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w tym:     wydatki bieżące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12 390 141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12 319 139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99,9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6816813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83388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844132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Wykonanie Budżetu Miasta Gdyni za rok 2023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6489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WYKONANIE BUDŻETU MIASTA GDYNI za rok 2023</a:t>
            </a:r>
          </a:p>
        </p:txBody>
      </p:sp>
      <p:sp>
        <p:nvSpPr>
          <p:cNvPr id="46" name="Owal 45"/>
          <p:cNvSpPr/>
          <p:nvPr/>
        </p:nvSpPr>
        <p:spPr>
          <a:xfrm>
            <a:off x="1585593" y="1114422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DDBB9370-DB4E-4D60-A88D-8D6BD6515F9E}"/>
              </a:ext>
            </a:extLst>
          </p:cNvPr>
          <p:cNvSpPr txBox="1"/>
          <p:nvPr/>
        </p:nvSpPr>
        <p:spPr>
          <a:xfrm>
            <a:off x="544666" y="715523"/>
            <a:ext cx="5691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Pomoc społeczna</a:t>
            </a:r>
            <a:endParaRPr lang="pl-PL" sz="2400" b="1" dirty="0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1B67A973-A5A9-4E5A-9393-EE13A2A37725}"/>
              </a:ext>
            </a:extLst>
          </p:cNvPr>
          <p:cNvSpPr txBox="1"/>
          <p:nvPr/>
        </p:nvSpPr>
        <p:spPr>
          <a:xfrm>
            <a:off x="259720" y="1448790"/>
            <a:ext cx="667987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jednostki specjalistycznego poradnictwa, mieszkania chronione i ośrodki interwencji kryzysowej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wykonanie –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1.221.580 zł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tj.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94,8%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planu</a:t>
            </a:r>
          </a:p>
          <a:p>
            <a:r>
              <a:rPr lang="pl-PL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usługi opiekuńcze i specjalistyczne usługi opiekuńcze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wykonanie –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19.040.703 zł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tj.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90,3% 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planu, </a:t>
            </a:r>
          </a:p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pomoc w zakresie dożywiania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wykonanie –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4.198.893 zł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tj.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95,6%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planu</a:t>
            </a:r>
            <a:endParaRPr lang="pl-PL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pomoc dla cudzoziemców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wykonanie –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528.692 zł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tj.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99%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planu</a:t>
            </a:r>
            <a:endParaRPr lang="pl-PL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Centra integracji społecznej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wykonanie –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1.631.844 zł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tj.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99,8% 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planu</a:t>
            </a:r>
            <a:endParaRPr lang="pl-PL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091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857016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Wykonanie Budżetu Miasta Gdyni za rok 2023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6489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WYKONANIE BUDŻETU MIASTA GDYNI za rok 2023</a:t>
            </a:r>
          </a:p>
        </p:txBody>
      </p:sp>
      <p:sp>
        <p:nvSpPr>
          <p:cNvPr id="46" name="Owal 45"/>
          <p:cNvSpPr/>
          <p:nvPr/>
        </p:nvSpPr>
        <p:spPr>
          <a:xfrm>
            <a:off x="1585593" y="1114422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sp>
        <p:nvSpPr>
          <p:cNvPr id="35" name="pole tekstowe 34">
            <a:extLst>
              <a:ext uri="{FF2B5EF4-FFF2-40B4-BE49-F238E27FC236}">
                <a16:creationId xmlns:a16="http://schemas.microsoft.com/office/drawing/2014/main" id="{CDAE1DB6-60CB-4180-9CF1-BC1648E27963}"/>
              </a:ext>
            </a:extLst>
          </p:cNvPr>
          <p:cNvSpPr txBox="1"/>
          <p:nvPr/>
        </p:nvSpPr>
        <p:spPr>
          <a:xfrm>
            <a:off x="711415" y="5227862"/>
            <a:ext cx="577647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Dochody bieżące wyniosły stanowiły 93 % dochodów ogółem i wyniosły</a:t>
            </a:r>
            <a:r>
              <a:rPr lang="pl-PL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1.825.805.360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zł</a:t>
            </a:r>
            <a:r>
              <a:rPr lang="pl-PL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Plan został wykonany w 98,8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%. Dochody były 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niższe</a:t>
            </a:r>
            <a:r>
              <a:rPr lang="pl-PL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od uzyskanych w 2022 r. o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15.555.829 </a:t>
            </a:r>
            <a:r>
              <a:rPr lang="pl-PL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zł, tj. o 0,8%.</a:t>
            </a:r>
            <a:endParaRPr lang="pl-PL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CAA14A35-E0B4-4C20-9286-C54AC2099D9F}"/>
              </a:ext>
            </a:extLst>
          </p:cNvPr>
          <p:cNvSpPr txBox="1"/>
          <p:nvPr/>
        </p:nvSpPr>
        <p:spPr>
          <a:xfrm>
            <a:off x="1585590" y="745267"/>
            <a:ext cx="40281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/>
              <a:t>DOCHODY BIEŻĄCE</a:t>
            </a:r>
          </a:p>
        </p:txBody>
      </p:sp>
      <p:pic>
        <p:nvPicPr>
          <p:cNvPr id="2050" name="Wykres 1">
            <a:extLst>
              <a:ext uri="{FF2B5EF4-FFF2-40B4-BE49-F238E27FC236}">
                <a16:creationId xmlns:a16="http://schemas.microsoft.com/office/drawing/2014/main" id="{3D4ABF28-BC39-3BA6-495B-CDE1EC8D6065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4" b="-76"/>
          <a:stretch>
            <a:fillRect/>
          </a:stretch>
        </p:blipFill>
        <p:spPr bwMode="auto">
          <a:xfrm>
            <a:off x="800290" y="1482784"/>
            <a:ext cx="5687599" cy="3499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16331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844132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Wykonanie Budżetu Miasta Gdyni za rok 2023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6489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WYKONANIE BUDŻETU MIASTA GDYNI za rok 2023</a:t>
            </a:r>
          </a:p>
        </p:txBody>
      </p:sp>
      <p:sp>
        <p:nvSpPr>
          <p:cNvPr id="46" name="Owal 45"/>
          <p:cNvSpPr/>
          <p:nvPr/>
        </p:nvSpPr>
        <p:spPr>
          <a:xfrm>
            <a:off x="1585593" y="1114422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DDBB9370-DB4E-4D60-A88D-8D6BD6515F9E}"/>
              </a:ext>
            </a:extLst>
          </p:cNvPr>
          <p:cNvSpPr txBox="1"/>
          <p:nvPr/>
        </p:nvSpPr>
        <p:spPr>
          <a:xfrm>
            <a:off x="178131" y="715523"/>
            <a:ext cx="6795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Pozostała zadania w zakresie polityki społecznej</a:t>
            </a:r>
            <a:endParaRPr lang="pl-PL" sz="2400" b="1" dirty="0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1B67A973-A5A9-4E5A-9393-EE13A2A37725}"/>
              </a:ext>
            </a:extLst>
          </p:cNvPr>
          <p:cNvSpPr txBox="1"/>
          <p:nvPr/>
        </p:nvSpPr>
        <p:spPr>
          <a:xfrm>
            <a:off x="178130" y="4073236"/>
            <a:ext cx="66798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rehabilitacja zawodowa i społeczna osób niepełnosprawnych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wykonanie –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1.207.965 zł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tj.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99,5%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planu</a:t>
            </a:r>
          </a:p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zespoły do spraw orzekania o niepełnosprawności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wykonanie –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1.732.467 zł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tj.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93%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planu</a:t>
            </a: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powiatowe urzędy pracy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wykonanie –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7.989.429 zł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tj.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99,2%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planu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205266C7-0053-5E42-D292-82FC47A5D0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866292"/>
              </p:ext>
            </p:extLst>
          </p:nvPr>
        </p:nvGraphicFramePr>
        <p:xfrm>
          <a:off x="251365" y="1293548"/>
          <a:ext cx="6606635" cy="22016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92870">
                  <a:extLst>
                    <a:ext uri="{9D8B030D-6E8A-4147-A177-3AD203B41FA5}">
                      <a16:colId xmlns:a16="http://schemas.microsoft.com/office/drawing/2014/main" val="635938932"/>
                    </a:ext>
                  </a:extLst>
                </a:gridCol>
                <a:gridCol w="1390686">
                  <a:extLst>
                    <a:ext uri="{9D8B030D-6E8A-4147-A177-3AD203B41FA5}">
                      <a16:colId xmlns:a16="http://schemas.microsoft.com/office/drawing/2014/main" val="3861687311"/>
                    </a:ext>
                  </a:extLst>
                </a:gridCol>
                <a:gridCol w="1509788">
                  <a:extLst>
                    <a:ext uri="{9D8B030D-6E8A-4147-A177-3AD203B41FA5}">
                      <a16:colId xmlns:a16="http://schemas.microsoft.com/office/drawing/2014/main" val="2061513855"/>
                    </a:ext>
                  </a:extLst>
                </a:gridCol>
                <a:gridCol w="1513291">
                  <a:extLst>
                    <a:ext uri="{9D8B030D-6E8A-4147-A177-3AD203B41FA5}">
                      <a16:colId xmlns:a16="http://schemas.microsoft.com/office/drawing/2014/main" val="2432646014"/>
                    </a:ext>
                  </a:extLst>
                </a:gridCol>
              </a:tblGrid>
              <a:tr h="452489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 Wyszczególnienie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Plan 2023 r.               /w zł/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Wykonanie 2023 r.       /w zł/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Stopień wykonania planu /w %/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2679059993"/>
                  </a:ext>
                </a:extLst>
              </a:tr>
              <a:tr h="249882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Ogółem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marR="288290" algn="r"/>
                      <a:r>
                        <a:rPr lang="pl-PL" sz="1200">
                          <a:effectLst/>
                        </a:rPr>
                        <a:t>42 489 130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marR="288290" algn="r"/>
                      <a:r>
                        <a:rPr lang="pl-PL" sz="1200">
                          <a:effectLst/>
                        </a:rPr>
                        <a:t>32 669 318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76,9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3823922912"/>
                  </a:ext>
                </a:extLst>
              </a:tr>
              <a:tr h="249882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z tego: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marR="288290" algn="ctr"/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marR="288290"/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399030113"/>
                  </a:ext>
                </a:extLst>
              </a:tr>
              <a:tr h="249882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zadania własne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marR="288290" algn="r"/>
                      <a:r>
                        <a:rPr lang="pl-PL" sz="1200">
                          <a:effectLst/>
                        </a:rPr>
                        <a:t>40 752 230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marR="288290" algn="r"/>
                      <a:r>
                        <a:rPr lang="pl-PL" sz="1200">
                          <a:effectLst/>
                        </a:rPr>
                        <a:t>30 943 846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75,9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1084150550"/>
                  </a:ext>
                </a:extLst>
              </a:tr>
              <a:tr h="249882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w tym:    wydatki bieżące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marR="288290" algn="r"/>
                      <a:r>
                        <a:rPr lang="pl-PL" sz="1200">
                          <a:effectLst/>
                        </a:rPr>
                        <a:t>38 731 791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marR="288290" algn="r"/>
                      <a:r>
                        <a:rPr lang="pl-PL" sz="1200">
                          <a:effectLst/>
                        </a:rPr>
                        <a:t>30 918 424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79,8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3034962863"/>
                  </a:ext>
                </a:extLst>
              </a:tr>
              <a:tr h="249882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               wydatki majątkowe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marR="288290" algn="r"/>
                      <a:r>
                        <a:rPr lang="pl-PL" sz="1200">
                          <a:effectLst/>
                        </a:rPr>
                        <a:t>2 020 439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marR="288290" algn="r"/>
                      <a:r>
                        <a:rPr lang="pl-PL" sz="1200">
                          <a:effectLst/>
                        </a:rPr>
                        <a:t>25 422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1,3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3354832605"/>
                  </a:ext>
                </a:extLst>
              </a:tr>
              <a:tr h="249882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zadania zlecone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marR="288290" algn="r"/>
                      <a:r>
                        <a:rPr lang="pl-PL" sz="1200">
                          <a:effectLst/>
                        </a:rPr>
                        <a:t>1 736 900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marR="288290" algn="r"/>
                      <a:r>
                        <a:rPr lang="pl-PL" sz="1200">
                          <a:effectLst/>
                        </a:rPr>
                        <a:t>1 725 472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99,4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867113755"/>
                  </a:ext>
                </a:extLst>
              </a:tr>
              <a:tr h="249882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w tym:    wydatki bieżące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marR="288290" algn="r"/>
                      <a:r>
                        <a:rPr lang="pl-PL" sz="1200">
                          <a:effectLst/>
                        </a:rPr>
                        <a:t>1 736 900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marR="288290" algn="r"/>
                      <a:r>
                        <a:rPr lang="pl-PL" sz="1200">
                          <a:effectLst/>
                        </a:rPr>
                        <a:t>1 725 472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99,4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3582441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25291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796631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Wykonanie Budżetu Miasta Gdyni za rok 2023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6489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WYKONANIE BUDŻETU MIASTA GDYNI za rok 2023</a:t>
            </a:r>
          </a:p>
        </p:txBody>
      </p:sp>
      <p:sp>
        <p:nvSpPr>
          <p:cNvPr id="46" name="Owal 45"/>
          <p:cNvSpPr/>
          <p:nvPr/>
        </p:nvSpPr>
        <p:spPr>
          <a:xfrm>
            <a:off x="1585593" y="1114422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DDBB9370-DB4E-4D60-A88D-8D6BD6515F9E}"/>
              </a:ext>
            </a:extLst>
          </p:cNvPr>
          <p:cNvSpPr txBox="1"/>
          <p:nvPr/>
        </p:nvSpPr>
        <p:spPr>
          <a:xfrm>
            <a:off x="580292" y="719474"/>
            <a:ext cx="5691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Rodzina</a:t>
            </a:r>
            <a:endParaRPr lang="pl-PL" sz="2400" b="1" dirty="0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1B67A973-A5A9-4E5A-9393-EE13A2A37725}"/>
              </a:ext>
            </a:extLst>
          </p:cNvPr>
          <p:cNvSpPr txBox="1"/>
          <p:nvPr/>
        </p:nvSpPr>
        <p:spPr>
          <a:xfrm>
            <a:off x="167805" y="3599656"/>
            <a:ext cx="669094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świadczenia rodzinne, świadczenie z funduszu alimentacyjnego oraz składki za ubezpieczenie emerytalne i rentowe z ubezpieczenia społecznego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wykonanie –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72.852.994 zł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tj.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98,2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 planu</a:t>
            </a:r>
          </a:p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wspieranie rodziny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wykonanie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3.053.006 zł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tj.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97,3%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planu</a:t>
            </a: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rodziny zastępcze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wykonanie –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13.135.320 zł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tj.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94,9%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planu</a:t>
            </a:r>
          </a:p>
          <a:p>
            <a:r>
              <a:rPr lang="pl-PL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działalność placówek opiekuńczo - wychowawczych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wykonanie –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8.894.678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zł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tj.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85,7% 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planu</a:t>
            </a:r>
          </a:p>
          <a:p>
            <a:r>
              <a:rPr lang="pl-PL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tworzenie i funkcjonowanie żłobków 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wykonanie –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12.735.407 zł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tj.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99,1%</a:t>
            </a:r>
            <a:r>
              <a:rPr lang="pl-PL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planu </a:t>
            </a:r>
          </a:p>
          <a:p>
            <a:endParaRPr lang="pl-PL" sz="2400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1D829117-F820-C89B-A184-7E226D02A8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782564"/>
              </p:ext>
            </p:extLst>
          </p:nvPr>
        </p:nvGraphicFramePr>
        <p:xfrm>
          <a:off x="580292" y="1209508"/>
          <a:ext cx="6158835" cy="20914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69296">
                  <a:extLst>
                    <a:ext uri="{9D8B030D-6E8A-4147-A177-3AD203B41FA5}">
                      <a16:colId xmlns:a16="http://schemas.microsoft.com/office/drawing/2014/main" val="486628912"/>
                    </a:ext>
                  </a:extLst>
                </a:gridCol>
                <a:gridCol w="1339121">
                  <a:extLst>
                    <a:ext uri="{9D8B030D-6E8A-4147-A177-3AD203B41FA5}">
                      <a16:colId xmlns:a16="http://schemas.microsoft.com/office/drawing/2014/main" val="235581163"/>
                    </a:ext>
                  </a:extLst>
                </a:gridCol>
                <a:gridCol w="1559855">
                  <a:extLst>
                    <a:ext uri="{9D8B030D-6E8A-4147-A177-3AD203B41FA5}">
                      <a16:colId xmlns:a16="http://schemas.microsoft.com/office/drawing/2014/main" val="1870557775"/>
                    </a:ext>
                  </a:extLst>
                </a:gridCol>
                <a:gridCol w="1190563">
                  <a:extLst>
                    <a:ext uri="{9D8B030D-6E8A-4147-A177-3AD203B41FA5}">
                      <a16:colId xmlns:a16="http://schemas.microsoft.com/office/drawing/2014/main" val="2851950054"/>
                    </a:ext>
                  </a:extLst>
                </a:gridCol>
              </a:tblGrid>
              <a:tr h="657620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 Wyszczególnienie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107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Plan 2023r.</a:t>
                      </a:r>
                    </a:p>
                    <a:p>
                      <a:pPr algn="ctr"/>
                      <a:r>
                        <a:rPr lang="pl-PL" sz="1200">
                          <a:effectLst/>
                        </a:rPr>
                        <a:t> /w zł/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107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Wykonanie 2023r.</a:t>
                      </a:r>
                    </a:p>
                    <a:p>
                      <a:pPr algn="ctr"/>
                      <a:r>
                        <a:rPr lang="pl-PL" sz="1200">
                          <a:effectLst/>
                        </a:rPr>
                        <a:t>  /w zł/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107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Stopień wykonania planu /w %/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10795" anchor="ctr"/>
                </a:tc>
                <a:extLst>
                  <a:ext uri="{0D108BD9-81ED-4DB2-BD59-A6C34878D82A}">
                    <a16:rowId xmlns:a16="http://schemas.microsoft.com/office/drawing/2014/main" val="3972836830"/>
                  </a:ext>
                </a:extLst>
              </a:tr>
              <a:tr h="238976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Ogółem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10795" anchor="ctr"/>
                </a:tc>
                <a:tc>
                  <a:txBody>
                    <a:bodyPr/>
                    <a:lstStyle/>
                    <a:p>
                      <a:pPr marR="288290" algn="r"/>
                      <a:r>
                        <a:rPr lang="pl-PL" sz="1200">
                          <a:effectLst/>
                        </a:rPr>
                        <a:t>115 706 951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10795" anchor="ctr"/>
                </a:tc>
                <a:tc>
                  <a:txBody>
                    <a:bodyPr/>
                    <a:lstStyle/>
                    <a:p>
                      <a:pPr marR="288290" algn="r"/>
                      <a:r>
                        <a:rPr lang="pl-PL" sz="1200">
                          <a:effectLst/>
                        </a:rPr>
                        <a:t>111 954 717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107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96,8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10795" anchor="ctr"/>
                </a:tc>
                <a:extLst>
                  <a:ext uri="{0D108BD9-81ED-4DB2-BD59-A6C34878D82A}">
                    <a16:rowId xmlns:a16="http://schemas.microsoft.com/office/drawing/2014/main" val="1054323644"/>
                  </a:ext>
                </a:extLst>
              </a:tr>
              <a:tr h="238976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z tego: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10795" anchor="ctr"/>
                </a:tc>
                <a:tc>
                  <a:txBody>
                    <a:bodyPr/>
                    <a:lstStyle/>
                    <a:p>
                      <a:pPr marR="288290" algn="ctr"/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10795" anchor="ctr"/>
                </a:tc>
                <a:tc>
                  <a:txBody>
                    <a:bodyPr/>
                    <a:lstStyle/>
                    <a:p>
                      <a:pPr marR="288290"/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107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10795" anchor="ctr"/>
                </a:tc>
                <a:extLst>
                  <a:ext uri="{0D108BD9-81ED-4DB2-BD59-A6C34878D82A}">
                    <a16:rowId xmlns:a16="http://schemas.microsoft.com/office/drawing/2014/main" val="2834952500"/>
                  </a:ext>
                </a:extLst>
              </a:tr>
              <a:tr h="238976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zadania własne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10795" anchor="ctr"/>
                </a:tc>
                <a:tc>
                  <a:txBody>
                    <a:bodyPr/>
                    <a:lstStyle/>
                    <a:p>
                      <a:pPr marR="288290" algn="r"/>
                      <a:r>
                        <a:rPr lang="pl-PL" sz="1200">
                          <a:effectLst/>
                        </a:rPr>
                        <a:t>41 993 001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10795" anchor="ctr"/>
                </a:tc>
                <a:tc>
                  <a:txBody>
                    <a:bodyPr/>
                    <a:lstStyle/>
                    <a:p>
                      <a:pPr marR="288290" algn="r"/>
                      <a:r>
                        <a:rPr lang="pl-PL" sz="1200">
                          <a:effectLst/>
                        </a:rPr>
                        <a:t>39 661 892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107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94,5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10795" anchor="ctr"/>
                </a:tc>
                <a:extLst>
                  <a:ext uri="{0D108BD9-81ED-4DB2-BD59-A6C34878D82A}">
                    <a16:rowId xmlns:a16="http://schemas.microsoft.com/office/drawing/2014/main" val="805740787"/>
                  </a:ext>
                </a:extLst>
              </a:tr>
              <a:tr h="238976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w tym:    wydatki bieżące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10795" anchor="ctr"/>
                </a:tc>
                <a:tc>
                  <a:txBody>
                    <a:bodyPr/>
                    <a:lstStyle/>
                    <a:p>
                      <a:pPr marR="288290" algn="r"/>
                      <a:r>
                        <a:rPr lang="pl-PL" sz="1200">
                          <a:effectLst/>
                        </a:rPr>
                        <a:t>41 993 001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10795" anchor="ctr"/>
                </a:tc>
                <a:tc>
                  <a:txBody>
                    <a:bodyPr/>
                    <a:lstStyle/>
                    <a:p>
                      <a:pPr marR="288290" algn="r"/>
                      <a:r>
                        <a:rPr lang="pl-PL" sz="1200">
                          <a:effectLst/>
                        </a:rPr>
                        <a:t>39 661 892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107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94,5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10795" anchor="ctr"/>
                </a:tc>
                <a:extLst>
                  <a:ext uri="{0D108BD9-81ED-4DB2-BD59-A6C34878D82A}">
                    <a16:rowId xmlns:a16="http://schemas.microsoft.com/office/drawing/2014/main" val="1483702026"/>
                  </a:ext>
                </a:extLst>
              </a:tr>
              <a:tr h="238976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zadania zlecone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10795" anchor="ctr"/>
                </a:tc>
                <a:tc>
                  <a:txBody>
                    <a:bodyPr/>
                    <a:lstStyle/>
                    <a:p>
                      <a:pPr marR="288290" algn="r"/>
                      <a:r>
                        <a:rPr lang="pl-PL" sz="1200">
                          <a:effectLst/>
                        </a:rPr>
                        <a:t>73 713 950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10795" anchor="ctr"/>
                </a:tc>
                <a:tc>
                  <a:txBody>
                    <a:bodyPr/>
                    <a:lstStyle/>
                    <a:p>
                      <a:pPr marR="288290" algn="r"/>
                      <a:r>
                        <a:rPr lang="pl-PL" sz="1200">
                          <a:effectLst/>
                        </a:rPr>
                        <a:t>72 292 825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107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98,1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10795" anchor="ctr"/>
                </a:tc>
                <a:extLst>
                  <a:ext uri="{0D108BD9-81ED-4DB2-BD59-A6C34878D82A}">
                    <a16:rowId xmlns:a16="http://schemas.microsoft.com/office/drawing/2014/main" val="1784618704"/>
                  </a:ext>
                </a:extLst>
              </a:tr>
              <a:tr h="238976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w tym:    wydatki bieżące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10795" anchor="ctr"/>
                </a:tc>
                <a:tc>
                  <a:txBody>
                    <a:bodyPr/>
                    <a:lstStyle/>
                    <a:p>
                      <a:pPr marR="288290" algn="r"/>
                      <a:r>
                        <a:rPr lang="pl-PL" sz="1200">
                          <a:effectLst/>
                        </a:rPr>
                        <a:t>73 713 950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10795" anchor="ctr"/>
                </a:tc>
                <a:tc>
                  <a:txBody>
                    <a:bodyPr/>
                    <a:lstStyle/>
                    <a:p>
                      <a:pPr marR="288290" algn="r"/>
                      <a:r>
                        <a:rPr lang="pl-PL" sz="1200">
                          <a:effectLst/>
                        </a:rPr>
                        <a:t>72 292 825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107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98,1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0795" marB="10795" anchor="ctr"/>
                </a:tc>
                <a:extLst>
                  <a:ext uri="{0D108BD9-81ED-4DB2-BD59-A6C34878D82A}">
                    <a16:rowId xmlns:a16="http://schemas.microsoft.com/office/drawing/2014/main" val="3777438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13884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844132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Wykonanie Budżetu Miasta Gdyni za rok 2023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6489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WYKONANIE BUDŻETU MIASTA GDYNI za rok 2023</a:t>
            </a:r>
          </a:p>
        </p:txBody>
      </p:sp>
      <p:sp>
        <p:nvSpPr>
          <p:cNvPr id="46" name="Owal 45"/>
          <p:cNvSpPr/>
          <p:nvPr/>
        </p:nvSpPr>
        <p:spPr>
          <a:xfrm>
            <a:off x="1585593" y="1114422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DDBB9370-DB4E-4D60-A88D-8D6BD6515F9E}"/>
              </a:ext>
            </a:extLst>
          </p:cNvPr>
          <p:cNvSpPr txBox="1"/>
          <p:nvPr/>
        </p:nvSpPr>
        <p:spPr>
          <a:xfrm>
            <a:off x="173099" y="719474"/>
            <a:ext cx="6690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Gospodarka komunalna i ochrona środowiska</a:t>
            </a:r>
            <a:endParaRPr lang="pl-PL" sz="2400" b="1" dirty="0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1B67A973-A5A9-4E5A-9393-EE13A2A37725}"/>
              </a:ext>
            </a:extLst>
          </p:cNvPr>
          <p:cNvSpPr txBox="1"/>
          <p:nvPr/>
        </p:nvSpPr>
        <p:spPr>
          <a:xfrm>
            <a:off x="173099" y="3199784"/>
            <a:ext cx="6726456" cy="34232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gospodarka ściekowa i ochrona wód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wykonanie –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10.947.073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zł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tj.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78,5%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planu, z tego wydatki  inwestycyjne 3.053.995 zł, tj. 49,7%  planu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utrzymanie kanalizacji deszczowej – 6.047.280 zł (99,2%). </a:t>
            </a: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bieżące utrzymanie urządzeń wodnych – 1.339.574 zł (99,8%)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opłaty za usługi wodne oraz za utraconą retencję –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274.276 zł (99,7%)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gospodarka odpadami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wykonanie –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72.130.596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zł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tj.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66,2%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planu</a:t>
            </a: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opłaty za odbiór i zagospodarowanie odpadów komunalnych pochodzących – 59.229.970 zł (77,4%)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eksploatację 3.257 sztuk koszy ulicznych – 8.208.187 zł (92,2%)</a:t>
            </a: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PSZOK – 1.846.735 zł (92,3%). 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CF749716-0D72-161E-E817-80ABF114BD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125782"/>
              </p:ext>
            </p:extLst>
          </p:nvPr>
        </p:nvGraphicFramePr>
        <p:xfrm>
          <a:off x="289846" y="1276184"/>
          <a:ext cx="6504146" cy="17025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16294">
                  <a:extLst>
                    <a:ext uri="{9D8B030D-6E8A-4147-A177-3AD203B41FA5}">
                      <a16:colId xmlns:a16="http://schemas.microsoft.com/office/drawing/2014/main" val="2748081458"/>
                    </a:ext>
                  </a:extLst>
                </a:gridCol>
                <a:gridCol w="1454260">
                  <a:extLst>
                    <a:ext uri="{9D8B030D-6E8A-4147-A177-3AD203B41FA5}">
                      <a16:colId xmlns:a16="http://schemas.microsoft.com/office/drawing/2014/main" val="2337527328"/>
                    </a:ext>
                  </a:extLst>
                </a:gridCol>
                <a:gridCol w="1339345">
                  <a:extLst>
                    <a:ext uri="{9D8B030D-6E8A-4147-A177-3AD203B41FA5}">
                      <a16:colId xmlns:a16="http://schemas.microsoft.com/office/drawing/2014/main" val="2173981154"/>
                    </a:ext>
                  </a:extLst>
                </a:gridCol>
                <a:gridCol w="1794247">
                  <a:extLst>
                    <a:ext uri="{9D8B030D-6E8A-4147-A177-3AD203B41FA5}">
                      <a16:colId xmlns:a16="http://schemas.microsoft.com/office/drawing/2014/main" val="2318988901"/>
                    </a:ext>
                  </a:extLst>
                </a:gridCol>
              </a:tblGrid>
              <a:tr h="417071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Wyszczególnienie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Plan 2023 r.             /w zł/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Wykonanie 2023 r.   /w zł/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Stopień wykonania planu /w %/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4111918554"/>
                  </a:ext>
                </a:extLst>
              </a:tr>
              <a:tr h="230323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Ogółem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287 969 561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232 478 455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80,7%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215624193"/>
                  </a:ext>
                </a:extLst>
              </a:tr>
              <a:tr h="230323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z tego: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3071079735"/>
                  </a:ext>
                </a:extLst>
              </a:tr>
              <a:tr h="230323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zadania własne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287 969 561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232 478 455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80,7%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2289370269"/>
                  </a:ext>
                </a:extLst>
              </a:tr>
              <a:tr h="230323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w tym:  wydatki bieżące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209 766 652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166 652 207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79,4%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2532946311"/>
                  </a:ext>
                </a:extLst>
              </a:tr>
              <a:tr h="364159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              wydatki majątkowe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78 202 909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65 826 248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84,2%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385229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71816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796631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Wykonanie Budżetu Miasta Gdyni za rok 2023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6489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WYKONANIE BUDŻETU MIASTA GDYNI za rok 2023</a:t>
            </a:r>
          </a:p>
        </p:txBody>
      </p:sp>
      <p:sp>
        <p:nvSpPr>
          <p:cNvPr id="46" name="Owal 45"/>
          <p:cNvSpPr/>
          <p:nvPr/>
        </p:nvSpPr>
        <p:spPr>
          <a:xfrm>
            <a:off x="1585593" y="1114422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1B67A973-A5A9-4E5A-9393-EE13A2A37725}"/>
              </a:ext>
            </a:extLst>
          </p:cNvPr>
          <p:cNvSpPr txBox="1"/>
          <p:nvPr/>
        </p:nvSpPr>
        <p:spPr>
          <a:xfrm>
            <a:off x="323778" y="1258216"/>
            <a:ext cx="6407875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>
                <a:latin typeface="Times New Roman" panose="02020603050405020304" pitchFamily="18" charset="0"/>
              </a:rPr>
              <a:t>Nadwyżka finansowa w systemie gospodarki odpadami komunalnymi: skumulowana nadwyżka uwzględniająca lata poprzednie – 37.808.767 zł.</a:t>
            </a:r>
          </a:p>
          <a:p>
            <a:pPr algn="just">
              <a:spcBef>
                <a:spcPts val="600"/>
              </a:spcBef>
            </a:pPr>
            <a:r>
              <a:rPr lang="pl-PL" dirty="0">
                <a:latin typeface="Times New Roman" panose="02020603050405020304" pitchFamily="18" charset="0"/>
              </a:rPr>
              <a:t>Środki z nadwyżki zostaną przeznaczone na:</a:t>
            </a:r>
          </a:p>
          <a:p>
            <a:pPr marL="342900" lvl="0" indent="-342900" algn="just">
              <a:buFont typeface="+mj-lt"/>
              <a:buAutoNum type="arabicParenR"/>
            </a:pPr>
            <a:r>
              <a:rPr lang="pl-PL" dirty="0">
                <a:latin typeface="Times New Roman" panose="02020603050405020304" pitchFamily="18" charset="0"/>
              </a:rPr>
              <a:t>pokrycie kosztów aneksów do umów z firmami wywozowymi w 2024 roku</a:t>
            </a:r>
          </a:p>
          <a:p>
            <a:pPr marL="342900" lvl="0" indent="-342900" algn="just">
              <a:buFont typeface="+mj-lt"/>
              <a:buAutoNum type="arabicParenR"/>
            </a:pPr>
            <a:r>
              <a:rPr lang="pl-PL" dirty="0">
                <a:latin typeface="Times New Roman" panose="02020603050405020304" pitchFamily="18" charset="0"/>
              </a:rPr>
              <a:t>pokrycie kosztów zobowiązań wynikających z rozliczeń „umów” z Wykonawcami w latach 2020-2023</a:t>
            </a:r>
          </a:p>
          <a:p>
            <a:pPr marL="342900" lvl="0" indent="-342900" algn="just">
              <a:buFont typeface="+mj-lt"/>
              <a:buAutoNum type="arabicParenR"/>
            </a:pPr>
            <a:r>
              <a:rPr lang="pl-PL" dirty="0">
                <a:latin typeface="Times New Roman" panose="02020603050405020304" pitchFamily="18" charset="0"/>
              </a:rPr>
              <a:t>pokrycie wyższych kosztów umów z firmami wywozowymi wynikających ze wzrostu – w stosunku do pierwotnie szacowanej – ilości odbieranych odpadów. </a:t>
            </a:r>
          </a:p>
          <a:p>
            <a:pPr marL="342900" lvl="0" indent="-342900" algn="just">
              <a:buFont typeface="+mj-lt"/>
              <a:buAutoNum type="arabicParenR"/>
            </a:pPr>
            <a:r>
              <a:rPr lang="pl-PL" dirty="0">
                <a:latin typeface="Times New Roman" panose="02020603050405020304" pitchFamily="18" charset="0"/>
              </a:rPr>
              <a:t>pokrycie kosztów klauzul waloryzacyjnych zawartych w umowach</a:t>
            </a:r>
          </a:p>
          <a:p>
            <a:pPr marL="342900" lvl="0" indent="-342900" algn="just">
              <a:buFont typeface="+mj-lt"/>
              <a:buAutoNum type="arabicParenR"/>
            </a:pPr>
            <a:r>
              <a:rPr lang="pl-PL" dirty="0">
                <a:latin typeface="Times New Roman" panose="02020603050405020304" pitchFamily="18" charset="0"/>
              </a:rPr>
              <a:t>pokrycie kosztów realizacji działań edukacyjnych w zakresie popularyzowania idei GOZ (gospodarki obiegu zamkniętego)</a:t>
            </a:r>
          </a:p>
          <a:p>
            <a:pPr marL="342900" lvl="0" indent="-342900" algn="just">
              <a:buFont typeface="+mj-lt"/>
              <a:buAutoNum type="arabicParenR"/>
            </a:pPr>
            <a:r>
              <a:rPr lang="pl-PL" dirty="0">
                <a:latin typeface="Times New Roman" panose="02020603050405020304" pitchFamily="18" charset="0"/>
              </a:rPr>
              <a:t>pokrycie kosztów projektowania i budowy Punktu Selektywnej Zbiórki Odpadów Komunalnych (PSZOK) z funkcjami edukacji odpadowej, środowiskowej i klimatycznej (salki edukacyjne/pracownie/warsztaty)</a:t>
            </a:r>
          </a:p>
          <a:p>
            <a:endParaRPr lang="pl-PL" sz="1600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8E25FCC9-7F77-C4C9-3697-A4865F45FCE8}"/>
              </a:ext>
            </a:extLst>
          </p:cNvPr>
          <p:cNvSpPr txBox="1"/>
          <p:nvPr/>
        </p:nvSpPr>
        <p:spPr>
          <a:xfrm>
            <a:off x="182243" y="856711"/>
            <a:ext cx="6690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Gospodarka komunalna i ochrona środowiska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29652457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796631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Wykonanie Budżetu Miasta Gdyni za rok 2023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6489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WYKONANIE BUDŻETU MIASTA GDYNI za rok 2023</a:t>
            </a:r>
          </a:p>
        </p:txBody>
      </p:sp>
      <p:sp>
        <p:nvSpPr>
          <p:cNvPr id="46" name="Owal 45"/>
          <p:cNvSpPr/>
          <p:nvPr/>
        </p:nvSpPr>
        <p:spPr>
          <a:xfrm>
            <a:off x="1585593" y="1114422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DDBB9370-DB4E-4D60-A88D-8D6BD6515F9E}"/>
              </a:ext>
            </a:extLst>
          </p:cNvPr>
          <p:cNvSpPr txBox="1"/>
          <p:nvPr/>
        </p:nvSpPr>
        <p:spPr>
          <a:xfrm>
            <a:off x="173099" y="719474"/>
            <a:ext cx="6690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Gospodarka komunalna i ochrona środowiska</a:t>
            </a:r>
            <a:endParaRPr lang="pl-PL" sz="2400" b="1" dirty="0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1B67A973-A5A9-4E5A-9393-EE13A2A37725}"/>
              </a:ext>
            </a:extLst>
          </p:cNvPr>
          <p:cNvSpPr txBox="1"/>
          <p:nvPr/>
        </p:nvSpPr>
        <p:spPr>
          <a:xfrm>
            <a:off x="397929" y="1297239"/>
            <a:ext cx="669094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oczyszczanie miast i wsi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wykonanie –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18.823.058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zł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tj.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97,1%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planu: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oczyszczanie miasta zimowe – 7.875.558 zł (100%)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letnie i zimowe utrzymanie dróg – LIZUD – 4.984.930 zł (97,2%) </a:t>
            </a: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oczyszczanie miasta letnie – 2.368.580 zł (100%) </a:t>
            </a:r>
          </a:p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utrzymanie zieleni w miastach i gminach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wykonanie –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10.986.139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zł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tj.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62,1%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planu: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utrzymanie terenów zieleni miejskiej – 4.660.102 zł (99,2%)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konserwację bieżącą zieleni miejskiej – 627.541 zł (95%)</a:t>
            </a: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utrzymanie placów zabaw i terenów rekreacyjnych – 641.575 zł (99,2%). </a:t>
            </a:r>
          </a:p>
          <a:p>
            <a:endParaRPr lang="pl-PL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schroniska dla zwierząt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wykonanie –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2.422.000 zł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tj.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100%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planu</a:t>
            </a:r>
          </a:p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oświetlenie ulic, placów i dr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óg – wykonanie –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18.993.667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zł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tj.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92,0%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planu, </a:t>
            </a: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zakłady gospodarki komunalnej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wykonanie –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36.778.816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zł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tj.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94,9%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planu, 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7580900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796631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Wykonanie Budżetu Miasta Gdyni za rok 2023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6489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WYKONANIE BUDŻETU MIASTA GDYNI za rok 2023</a:t>
            </a:r>
          </a:p>
        </p:txBody>
      </p:sp>
      <p:sp>
        <p:nvSpPr>
          <p:cNvPr id="46" name="Owal 45"/>
          <p:cNvSpPr/>
          <p:nvPr/>
        </p:nvSpPr>
        <p:spPr>
          <a:xfrm>
            <a:off x="1585593" y="1114422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DDBB9370-DB4E-4D60-A88D-8D6BD6515F9E}"/>
              </a:ext>
            </a:extLst>
          </p:cNvPr>
          <p:cNvSpPr txBox="1"/>
          <p:nvPr/>
        </p:nvSpPr>
        <p:spPr>
          <a:xfrm>
            <a:off x="173099" y="719474"/>
            <a:ext cx="6690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Kultura i ochrona dziedzictwa narodowego</a:t>
            </a:r>
            <a:endParaRPr lang="pl-PL" sz="2400" b="1" dirty="0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1B67A973-A5A9-4E5A-9393-EE13A2A37725}"/>
              </a:ext>
            </a:extLst>
          </p:cNvPr>
          <p:cNvSpPr txBox="1"/>
          <p:nvPr/>
        </p:nvSpPr>
        <p:spPr>
          <a:xfrm>
            <a:off x="137333" y="3078327"/>
            <a:ext cx="672671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pozostałe zadania w zakresie kultury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wykonanie –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10.433.409 zł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tj.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97%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planu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realizację zadań z Miejskiego Kalendarza Imprez – 8.447.362 zł, tj. 97,8%.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mecenat kulturalny – 492.116 zł, tj. 93,5% planu</a:t>
            </a: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teatry dramatyczne i lalkowe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wykonanie –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8.427.904 zł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tj.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99,8%,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tym wydatki inwestycyjne 52.940 zł, tj. 85,4% planu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Teatr Miejski na realizację zadań bieżących otrzymał z budżetu dotacje w kwocie 6.352.550</a:t>
            </a: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dotację na bieżącą działalność dla Teatru Muzycznego im. Danuty Baduszkowej w Gdyni w wysokości 2.018.054 zł </a:t>
            </a:r>
          </a:p>
          <a:p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1031294D-F7E8-110A-E032-E29567F94A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263277"/>
              </p:ext>
            </p:extLst>
          </p:nvPr>
        </p:nvGraphicFramePr>
        <p:xfrm>
          <a:off x="273590" y="1187203"/>
          <a:ext cx="6401529" cy="1781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5034">
                  <a:extLst>
                    <a:ext uri="{9D8B030D-6E8A-4147-A177-3AD203B41FA5}">
                      <a16:colId xmlns:a16="http://schemas.microsoft.com/office/drawing/2014/main" val="4262435656"/>
                    </a:ext>
                  </a:extLst>
                </a:gridCol>
                <a:gridCol w="1332563">
                  <a:extLst>
                    <a:ext uri="{9D8B030D-6E8A-4147-A177-3AD203B41FA5}">
                      <a16:colId xmlns:a16="http://schemas.microsoft.com/office/drawing/2014/main" val="3762932956"/>
                    </a:ext>
                  </a:extLst>
                </a:gridCol>
                <a:gridCol w="1409456">
                  <a:extLst>
                    <a:ext uri="{9D8B030D-6E8A-4147-A177-3AD203B41FA5}">
                      <a16:colId xmlns:a16="http://schemas.microsoft.com/office/drawing/2014/main" val="1517839924"/>
                    </a:ext>
                  </a:extLst>
                </a:gridCol>
                <a:gridCol w="1674476">
                  <a:extLst>
                    <a:ext uri="{9D8B030D-6E8A-4147-A177-3AD203B41FA5}">
                      <a16:colId xmlns:a16="http://schemas.microsoft.com/office/drawing/2014/main" val="2348712743"/>
                    </a:ext>
                  </a:extLst>
                </a:gridCol>
              </a:tblGrid>
              <a:tr h="473664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 Wyszczególnienie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Plan 2023 r.           /w zł/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Wykonanie 2023 r.   /w zł/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Stopień wykonania planu /w %/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196536867"/>
                  </a:ext>
                </a:extLst>
              </a:tr>
              <a:tr h="261576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Ogółem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71 827 231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68 606 063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95,5%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300852234"/>
                  </a:ext>
                </a:extLst>
              </a:tr>
              <a:tr h="261576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 z tego: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230104765"/>
                  </a:ext>
                </a:extLst>
              </a:tr>
              <a:tr h="261576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zadania własne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71 827 231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68 606 063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95,5%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1580266436"/>
                  </a:ext>
                </a:extLst>
              </a:tr>
              <a:tr h="261576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w  tym:      wydatki bieżące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70 717 234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67 575 068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95,6%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1660154936"/>
                  </a:ext>
                </a:extLst>
              </a:tr>
              <a:tr h="261576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                  wydatki majątkowe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      1 109 997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marR="288290" algn="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  1 030 995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92,9%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13635553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3600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796631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Wykonanie Budżetu Miasta Gdyni za rok 2023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6489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WYKONANIE BUDŻETU MIASTA GDYNI za rok 2023</a:t>
            </a:r>
          </a:p>
        </p:txBody>
      </p:sp>
      <p:sp>
        <p:nvSpPr>
          <p:cNvPr id="46" name="Owal 45"/>
          <p:cNvSpPr/>
          <p:nvPr/>
        </p:nvSpPr>
        <p:spPr>
          <a:xfrm>
            <a:off x="1585593" y="1114422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DDBB9370-DB4E-4D60-A88D-8D6BD6515F9E}"/>
              </a:ext>
            </a:extLst>
          </p:cNvPr>
          <p:cNvSpPr txBox="1"/>
          <p:nvPr/>
        </p:nvSpPr>
        <p:spPr>
          <a:xfrm>
            <a:off x="173099" y="719474"/>
            <a:ext cx="6690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Kultura i ochrona dziedzictwa narodowego</a:t>
            </a:r>
            <a:endParaRPr lang="pl-PL" sz="2400" b="1" dirty="0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1B67A973-A5A9-4E5A-9393-EE13A2A37725}"/>
              </a:ext>
            </a:extLst>
          </p:cNvPr>
          <p:cNvSpPr txBox="1"/>
          <p:nvPr/>
        </p:nvSpPr>
        <p:spPr>
          <a:xfrm>
            <a:off x="406519" y="1401526"/>
            <a:ext cx="664824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domy i ośrodki kultury, świetlice i kluby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wykonanie –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13.059.253 zł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tj.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86,8%</a:t>
            </a:r>
            <a:r>
              <a:rPr lang="pl-PL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planu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Gdyńskiego Centrum Kultury otrzymało dotację podmiotową w wysokości 3.062.976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zadania realizowane przez Laboratorium Innowacji Społecznych wydatkowano 9.918.792 zł (83,3%).</a:t>
            </a:r>
          </a:p>
          <a:p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pozostałe instytucje kultury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wykonanie –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9.747.226 zł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tj.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98,9%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planu</a:t>
            </a: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przekazano dotację podmiotową dla Centrum Nauki EXPERYMENT w wysokości 4.864.401 zł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Gdyńskie Centrum Filmowe otrzymało dotację podmiotową w wysokości 4.568.984 zł</a:t>
            </a:r>
          </a:p>
          <a:p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l-PL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bi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blioteki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wykonanie –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11.561.227 zł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tj.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99,5%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planu, </a:t>
            </a:r>
          </a:p>
          <a:p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l-PL" sz="1800" dirty="0"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4792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796631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Wykonanie Budżetu Miasta Gdyni za rok 2023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6489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WYKONANIE BUDŻETU MIASTA GDYNI za rok 2023</a:t>
            </a:r>
          </a:p>
        </p:txBody>
      </p:sp>
      <p:sp>
        <p:nvSpPr>
          <p:cNvPr id="46" name="Owal 45"/>
          <p:cNvSpPr/>
          <p:nvPr/>
        </p:nvSpPr>
        <p:spPr>
          <a:xfrm>
            <a:off x="1585593" y="1114422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DDBB9370-DB4E-4D60-A88D-8D6BD6515F9E}"/>
              </a:ext>
            </a:extLst>
          </p:cNvPr>
          <p:cNvSpPr txBox="1"/>
          <p:nvPr/>
        </p:nvSpPr>
        <p:spPr>
          <a:xfrm>
            <a:off x="173099" y="719474"/>
            <a:ext cx="6690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Kultura i ochrona dziedzictwa narodowego</a:t>
            </a:r>
            <a:endParaRPr lang="pl-PL" sz="2400" b="1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27916C72-F9B5-4E21-B796-A7EA6AC1738E}"/>
              </a:ext>
            </a:extLst>
          </p:cNvPr>
          <p:cNvSpPr txBox="1"/>
          <p:nvPr/>
        </p:nvSpPr>
        <p:spPr>
          <a:xfrm>
            <a:off x="415636" y="1509209"/>
            <a:ext cx="6448409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muzea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wykonanie –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13.238.201 zł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tj.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99,7%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planu,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Muzeum Emigracji w Gdyni przekazano dotację podmiotową w wysokości 7.458.478 zł </a:t>
            </a: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Muzeum Miasta Gdyni otrzymało dotację podmiotową w wysokości 5.328.346 zł</a:t>
            </a:r>
          </a:p>
          <a:p>
            <a:endParaRPr lang="pl-PL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ochrona i konserwacja zabytków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wykonanie –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1.535.956 zł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tj.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88,7%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planu, </a:t>
            </a:r>
          </a:p>
          <a:p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l-PL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7790094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796631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Wykonanie Budżetu Miasta Gdyni za rok 2023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6489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WYKONANIE BUDŻETU MIASTA GDYNI za rok 2023</a:t>
            </a:r>
          </a:p>
        </p:txBody>
      </p:sp>
      <p:sp>
        <p:nvSpPr>
          <p:cNvPr id="46" name="Owal 45"/>
          <p:cNvSpPr/>
          <p:nvPr/>
        </p:nvSpPr>
        <p:spPr>
          <a:xfrm>
            <a:off x="1585593" y="1114422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DDBB9370-DB4E-4D60-A88D-8D6BD6515F9E}"/>
              </a:ext>
            </a:extLst>
          </p:cNvPr>
          <p:cNvSpPr txBox="1"/>
          <p:nvPr/>
        </p:nvSpPr>
        <p:spPr>
          <a:xfrm>
            <a:off x="173099" y="719474"/>
            <a:ext cx="6690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Kultura fizyczna i sport</a:t>
            </a:r>
            <a:endParaRPr lang="pl-PL" sz="2400" b="1" dirty="0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1B67A973-A5A9-4E5A-9393-EE13A2A37725}"/>
              </a:ext>
            </a:extLst>
          </p:cNvPr>
          <p:cNvSpPr txBox="1"/>
          <p:nvPr/>
        </p:nvSpPr>
        <p:spPr>
          <a:xfrm>
            <a:off x="245844" y="3149935"/>
            <a:ext cx="670762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obie</a:t>
            </a:r>
            <a:r>
              <a:rPr lang="pl-PL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kty sportowe 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wykonanie – </a:t>
            </a:r>
            <a:r>
              <a:rPr lang="pl-PL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33.374.131 zł</a:t>
            </a:r>
            <a:r>
              <a:rPr lang="pl-PL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tj.</a:t>
            </a:r>
            <a:r>
              <a:rPr lang="pl-PL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68,9% 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planu, w tym wydatki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inwestycyjne </a:t>
            </a:r>
            <a:r>
              <a:rPr lang="pl-PL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23.810.397 zł, tj. 61,8% 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Utrzymanie obiektów sportowo – rekreacyjnych – 8.752.363 zł (96,3%)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Utrzymanie obiektów sportowych w dzielnicach – 518.686 zł (92,6%). </a:t>
            </a:r>
          </a:p>
          <a:p>
            <a:r>
              <a:rPr lang="pl-PL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instytucje kultury fizycznej 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wykonanie – </a:t>
            </a:r>
            <a:r>
              <a:rPr lang="pl-PL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13.626.023 zł, </a:t>
            </a:r>
            <a:r>
              <a:rPr lang="pl-PL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tj. </a:t>
            </a:r>
            <a:r>
              <a:rPr lang="pl-PL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97,7%</a:t>
            </a:r>
            <a:r>
              <a:rPr lang="pl-PL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planu 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(GCS)</a:t>
            </a:r>
          </a:p>
          <a:p>
            <a:r>
              <a:rPr lang="pl-PL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zadania w zakresie kultury fizycznej i sportu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wykonanie – </a:t>
            </a:r>
            <a:r>
              <a:rPr lang="pl-PL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6.697.195 zł</a:t>
            </a:r>
            <a:r>
              <a:rPr lang="pl-PL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tj.</a:t>
            </a:r>
            <a:r>
              <a:rPr lang="pl-PL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91,3% </a:t>
            </a:r>
            <a:r>
              <a:rPr lang="pl-PL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planu.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Szkolenia sportowe dzieci i młodzieży – 2.297.200 zł (99,9%).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Organizację kąpielisk morskich – 1.934.517 zł (99%).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Organizację imprez sportowych – 1.289.131 zł (987%). </a:t>
            </a:r>
            <a:endParaRPr lang="pl-PL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2031AAF0-3A05-2BBE-BB29-53B986373C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444190"/>
              </p:ext>
            </p:extLst>
          </p:nvPr>
        </p:nvGraphicFramePr>
        <p:xfrm>
          <a:off x="335268" y="1166206"/>
          <a:ext cx="6220980" cy="1732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8199">
                  <a:extLst>
                    <a:ext uri="{9D8B030D-6E8A-4147-A177-3AD203B41FA5}">
                      <a16:colId xmlns:a16="http://schemas.microsoft.com/office/drawing/2014/main" val="2956969852"/>
                    </a:ext>
                  </a:extLst>
                </a:gridCol>
                <a:gridCol w="1051812">
                  <a:extLst>
                    <a:ext uri="{9D8B030D-6E8A-4147-A177-3AD203B41FA5}">
                      <a16:colId xmlns:a16="http://schemas.microsoft.com/office/drawing/2014/main" val="3128222670"/>
                    </a:ext>
                  </a:extLst>
                </a:gridCol>
                <a:gridCol w="1208947">
                  <a:extLst>
                    <a:ext uri="{9D8B030D-6E8A-4147-A177-3AD203B41FA5}">
                      <a16:colId xmlns:a16="http://schemas.microsoft.com/office/drawing/2014/main" val="2577285849"/>
                    </a:ext>
                  </a:extLst>
                </a:gridCol>
                <a:gridCol w="1732022">
                  <a:extLst>
                    <a:ext uri="{9D8B030D-6E8A-4147-A177-3AD203B41FA5}">
                      <a16:colId xmlns:a16="http://schemas.microsoft.com/office/drawing/2014/main" val="4294749946"/>
                    </a:ext>
                  </a:extLst>
                </a:gridCol>
              </a:tblGrid>
              <a:tr h="460610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 Wyszczególnienie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Plan 2023 r.         /w zł/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Wykonanie 2023 r.   /w zł/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Stopień wykonania planu   /w %/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2282195427"/>
                  </a:ext>
                </a:extLst>
              </a:tr>
              <a:tr h="254366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Ogółem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70 466 713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54 377 271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77,2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3215076978"/>
                  </a:ext>
                </a:extLst>
              </a:tr>
              <a:tr h="254366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 z tego: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4141195072"/>
                  </a:ext>
                </a:extLst>
              </a:tr>
              <a:tr h="254366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zadania własne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70 466 713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54 377 271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77,2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3953901524"/>
                  </a:ext>
                </a:extLst>
              </a:tr>
              <a:tr h="254366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w  tym:      wydatki bieżące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31 800 072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30 418 839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95,7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1683678590"/>
                  </a:ext>
                </a:extLst>
              </a:tr>
              <a:tr h="254366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                  wydatki majątkowe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38 666 641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23 958 432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62,0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153883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33891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796631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Wykonanie Budżetu Miasta Gdyni za rok 2022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6489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WYKONANIE BUDŻETU MIASTA GDYNI za rok 2023</a:t>
            </a:r>
          </a:p>
        </p:txBody>
      </p:sp>
      <p:sp>
        <p:nvSpPr>
          <p:cNvPr id="46" name="Owal 45"/>
          <p:cNvSpPr/>
          <p:nvPr/>
        </p:nvSpPr>
        <p:spPr>
          <a:xfrm>
            <a:off x="1585593" y="1114422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DDBB9370-DB4E-4D60-A88D-8D6BD6515F9E}"/>
              </a:ext>
            </a:extLst>
          </p:cNvPr>
          <p:cNvSpPr txBox="1"/>
          <p:nvPr/>
        </p:nvSpPr>
        <p:spPr>
          <a:xfrm>
            <a:off x="1474534" y="960586"/>
            <a:ext cx="4556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/>
              <a:t>WYDATKI MAJĄTKOWE</a:t>
            </a:r>
          </a:p>
        </p:txBody>
      </p:sp>
      <p:sp>
        <p:nvSpPr>
          <p:cNvPr id="35" name="pole tekstowe 34">
            <a:extLst>
              <a:ext uri="{FF2B5EF4-FFF2-40B4-BE49-F238E27FC236}">
                <a16:creationId xmlns:a16="http://schemas.microsoft.com/office/drawing/2014/main" id="{CDAE1DB6-60CB-4180-9CF1-BC1648E27963}"/>
              </a:ext>
            </a:extLst>
          </p:cNvPr>
          <p:cNvSpPr txBox="1"/>
          <p:nvPr/>
        </p:nvSpPr>
        <p:spPr>
          <a:xfrm>
            <a:off x="849456" y="2099570"/>
            <a:ext cx="5500397" cy="30931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2023 roku wydatki majątkowe zaplanowano na kwotę 422.882.507 zł, z czego wydatkowano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315.567.464 zł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tj.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74,6%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Wydatki majątkowe finansowane były z dochodów własnych Miasta oraz źródeł zewnętrznych. </a:t>
            </a:r>
          </a:p>
          <a:p>
            <a:pPr algn="just">
              <a:spcAft>
                <a:spcPts val="600"/>
              </a:spcAft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Ze środków własnych sfinansowano zadania inwestycyjne na kwotę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235.505.153 zł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(74,6%), natomiast ze źródeł zewnętrznych - na kwotę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80.062.311 zł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(25,4%).</a:t>
            </a:r>
          </a:p>
          <a:p>
            <a:pPr algn="just"/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254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796631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Wykonanie Budżetu Miasta Gdyni za rok 2023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86104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WYKONANIE BUDŻETU MIASTA GDYNI za rok 2023</a:t>
            </a:r>
          </a:p>
        </p:txBody>
      </p:sp>
      <p:sp>
        <p:nvSpPr>
          <p:cNvPr id="46" name="Owal 45"/>
          <p:cNvSpPr/>
          <p:nvPr/>
        </p:nvSpPr>
        <p:spPr>
          <a:xfrm>
            <a:off x="1585593" y="1114422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0B062AF6-99BA-FDF6-08E2-0AE060F7D5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105470"/>
              </p:ext>
            </p:extLst>
          </p:nvPr>
        </p:nvGraphicFramePr>
        <p:xfrm>
          <a:off x="84561" y="947622"/>
          <a:ext cx="7030188" cy="54988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5437">
                  <a:extLst>
                    <a:ext uri="{9D8B030D-6E8A-4147-A177-3AD203B41FA5}">
                      <a16:colId xmlns:a16="http://schemas.microsoft.com/office/drawing/2014/main" val="2222084282"/>
                    </a:ext>
                  </a:extLst>
                </a:gridCol>
                <a:gridCol w="2663102">
                  <a:extLst>
                    <a:ext uri="{9D8B030D-6E8A-4147-A177-3AD203B41FA5}">
                      <a16:colId xmlns:a16="http://schemas.microsoft.com/office/drawing/2014/main" val="3446030455"/>
                    </a:ext>
                  </a:extLst>
                </a:gridCol>
                <a:gridCol w="1133856">
                  <a:extLst>
                    <a:ext uri="{9D8B030D-6E8A-4147-A177-3AD203B41FA5}">
                      <a16:colId xmlns:a16="http://schemas.microsoft.com/office/drawing/2014/main" val="309555312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971771415"/>
                    </a:ext>
                  </a:extLst>
                </a:gridCol>
                <a:gridCol w="941832">
                  <a:extLst>
                    <a:ext uri="{9D8B030D-6E8A-4147-A177-3AD203B41FA5}">
                      <a16:colId xmlns:a16="http://schemas.microsoft.com/office/drawing/2014/main" val="2534283533"/>
                    </a:ext>
                  </a:extLst>
                </a:gridCol>
                <a:gridCol w="822961">
                  <a:extLst>
                    <a:ext uri="{9D8B030D-6E8A-4147-A177-3AD203B41FA5}">
                      <a16:colId xmlns:a16="http://schemas.microsoft.com/office/drawing/2014/main" val="1202606326"/>
                    </a:ext>
                  </a:extLst>
                </a:gridCol>
              </a:tblGrid>
              <a:tr h="648938"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Treść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Plan 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Wykonanie 2023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Stopień wykonania planu (%)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Udział w strukturze ( %)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1280181668"/>
                  </a:ext>
                </a:extLst>
              </a:tr>
              <a:tr h="250726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I.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effectLst/>
                        </a:rPr>
                        <a:t>Dochody własne, w tym: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b="1" dirty="0">
                          <a:effectLst/>
                        </a:rPr>
                        <a:t>1 243 238 798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b="1" dirty="0">
                          <a:effectLst/>
                        </a:rPr>
                        <a:t>1 233 293 068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b="1" dirty="0">
                          <a:effectLst/>
                        </a:rPr>
                        <a:t>99,2%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b="1" dirty="0">
                          <a:effectLst/>
                        </a:rPr>
                        <a:t>67,5%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1183880849"/>
                  </a:ext>
                </a:extLst>
              </a:tr>
              <a:tr h="449832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1.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marL="84455"/>
                      <a:r>
                        <a:rPr lang="pl-PL" sz="1200">
                          <a:effectLst/>
                        </a:rPr>
                        <a:t>dochody z podatków i opłat lokalnych pobierane przez miasto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343 168 950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345 744 112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100,8%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18,9%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4225561242"/>
                  </a:ext>
                </a:extLst>
              </a:tr>
              <a:tr h="250726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2.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marL="84455"/>
                      <a:r>
                        <a:rPr lang="pl-PL" sz="1200">
                          <a:effectLst/>
                        </a:rPr>
                        <a:t> dochody z podatków i opłat pobieranych przez US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dirty="0">
                          <a:effectLst/>
                        </a:rPr>
                        <a:t>54 200 000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46 662 729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86,1%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2,6%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1115977746"/>
                  </a:ext>
                </a:extLst>
              </a:tr>
              <a:tr h="250726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3.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marL="84455"/>
                      <a:r>
                        <a:rPr lang="pl-PL" sz="1200">
                          <a:effectLst/>
                        </a:rPr>
                        <a:t> dochody z majątku 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73 418 475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75 964 920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103,5%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4,2%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3515052120"/>
                  </a:ext>
                </a:extLst>
              </a:tr>
              <a:tr h="250726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4.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marL="84455"/>
                      <a:r>
                        <a:rPr lang="pl-PL" sz="1200">
                          <a:effectLst/>
                        </a:rPr>
                        <a:t> inne dochody własne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161 755 432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160 332 261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99,1%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8,8%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407617823"/>
                  </a:ext>
                </a:extLst>
              </a:tr>
              <a:tr h="449832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5.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marL="84455"/>
                      <a:r>
                        <a:rPr lang="pl-PL" sz="1200">
                          <a:effectLst/>
                        </a:rPr>
                        <a:t>dotacje i inne środki od jednostek samorządu terytorialnego 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dirty="0">
                          <a:effectLst/>
                        </a:rPr>
                        <a:t>24 292 972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25 946 752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106,8%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1,4%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3364855417"/>
                  </a:ext>
                </a:extLst>
              </a:tr>
              <a:tr h="449832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6.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marL="84455"/>
                      <a:r>
                        <a:rPr lang="pl-PL" sz="1200">
                          <a:effectLst/>
                        </a:rPr>
                        <a:t>dotacje i inne środki zewnętrzne na dofinansowanie zadań własnych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66 011 858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dirty="0">
                          <a:effectLst/>
                        </a:rPr>
                        <a:t>58 251 182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88,2%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3,2%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3925247230"/>
                  </a:ext>
                </a:extLst>
              </a:tr>
              <a:tr h="250726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7.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indent="114300"/>
                      <a:r>
                        <a:rPr lang="pl-PL" sz="1200">
                          <a:effectLst/>
                        </a:rPr>
                        <a:t>udziały we wpływach z podatków dochodowych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520 391 111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dirty="0">
                          <a:effectLst/>
                        </a:rPr>
                        <a:t>520 391 111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100,0%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28,5%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2575758547"/>
                  </a:ext>
                </a:extLst>
              </a:tr>
              <a:tr h="250726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II.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effectLst/>
                        </a:rPr>
                        <a:t>Środki z UE na dofinansowanie zadań własnych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b="1">
                          <a:effectLst/>
                        </a:rPr>
                        <a:t>15 151 185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b="1">
                          <a:effectLst/>
                        </a:rPr>
                        <a:t>7 501 922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b="1">
                          <a:effectLst/>
                        </a:rPr>
                        <a:t>49,5%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b="1">
                          <a:effectLst/>
                        </a:rPr>
                        <a:t>0,4%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873458522"/>
                  </a:ext>
                </a:extLst>
              </a:tr>
              <a:tr h="449832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III.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effectLst/>
                        </a:rPr>
                        <a:t> Subwencja ogólna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b="1" dirty="0">
                          <a:effectLst/>
                        </a:rPr>
                        <a:t>434 655 152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b="1" dirty="0">
                          <a:effectLst/>
                        </a:rPr>
                        <a:t>434 655 152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b="1" dirty="0">
                          <a:effectLst/>
                        </a:rPr>
                        <a:t>100,0%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b="1">
                          <a:effectLst/>
                        </a:rPr>
                        <a:t>23,8%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5486173"/>
                  </a:ext>
                </a:extLst>
              </a:tr>
              <a:tr h="648938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IV.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effectLst/>
                        </a:rPr>
                        <a:t> Dotacje z budżetu państwa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b="1">
                          <a:effectLst/>
                        </a:rPr>
                        <a:t>154 846 567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b="1">
                          <a:effectLst/>
                        </a:rPr>
                        <a:t>150 355 219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b="1" dirty="0">
                          <a:effectLst/>
                        </a:rPr>
                        <a:t>97,1%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b="1" dirty="0">
                          <a:effectLst/>
                        </a:rPr>
                        <a:t>8,2%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4206161434"/>
                  </a:ext>
                </a:extLst>
              </a:tr>
              <a:tr h="445556"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      OGÓŁEM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b="1" dirty="0">
                          <a:effectLst/>
                        </a:rPr>
                        <a:t>1 847 891 703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b="1" dirty="0">
                          <a:effectLst/>
                        </a:rPr>
                        <a:t>1 825 805 360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b="1" dirty="0">
                          <a:effectLst/>
                        </a:rPr>
                        <a:t>98,8%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b="1" dirty="0">
                          <a:effectLst/>
                        </a:rPr>
                        <a:t>100,0%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42408408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44252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796631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Wykonanie Budżetu Miasta Gdyni za rok 2023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6489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WYKONANIE BUDŻETU MIASTA GDYNI za rok 2023</a:t>
            </a:r>
          </a:p>
        </p:txBody>
      </p:sp>
      <p:sp>
        <p:nvSpPr>
          <p:cNvPr id="46" name="Owal 45"/>
          <p:cNvSpPr/>
          <p:nvPr/>
        </p:nvSpPr>
        <p:spPr>
          <a:xfrm>
            <a:off x="1585593" y="1114422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DDBB9370-DB4E-4D60-A88D-8D6BD6515F9E}"/>
              </a:ext>
            </a:extLst>
          </p:cNvPr>
          <p:cNvSpPr txBox="1"/>
          <p:nvPr/>
        </p:nvSpPr>
        <p:spPr>
          <a:xfrm>
            <a:off x="1474534" y="960586"/>
            <a:ext cx="4556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/>
              <a:t>WYDATKI MAJĄTKOWE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44D1D937-187F-6E3D-BE88-09E47DCD1B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196337"/>
              </p:ext>
            </p:extLst>
          </p:nvPr>
        </p:nvGraphicFramePr>
        <p:xfrm>
          <a:off x="694944" y="1545360"/>
          <a:ext cx="6217920" cy="48280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51472">
                  <a:extLst>
                    <a:ext uri="{9D8B030D-6E8A-4147-A177-3AD203B41FA5}">
                      <a16:colId xmlns:a16="http://schemas.microsoft.com/office/drawing/2014/main" val="125072637"/>
                    </a:ext>
                  </a:extLst>
                </a:gridCol>
                <a:gridCol w="1116919">
                  <a:extLst>
                    <a:ext uri="{9D8B030D-6E8A-4147-A177-3AD203B41FA5}">
                      <a16:colId xmlns:a16="http://schemas.microsoft.com/office/drawing/2014/main" val="2825228185"/>
                    </a:ext>
                  </a:extLst>
                </a:gridCol>
                <a:gridCol w="1061753">
                  <a:extLst>
                    <a:ext uri="{9D8B030D-6E8A-4147-A177-3AD203B41FA5}">
                      <a16:colId xmlns:a16="http://schemas.microsoft.com/office/drawing/2014/main" val="2229598125"/>
                    </a:ext>
                  </a:extLst>
                </a:gridCol>
                <a:gridCol w="687776">
                  <a:extLst>
                    <a:ext uri="{9D8B030D-6E8A-4147-A177-3AD203B41FA5}">
                      <a16:colId xmlns:a16="http://schemas.microsoft.com/office/drawing/2014/main" val="4142210762"/>
                    </a:ext>
                  </a:extLst>
                </a:gridCol>
              </a:tblGrid>
              <a:tr h="309059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Dział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Plan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Wykonanie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% wyk.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2488323278"/>
                  </a:ext>
                </a:extLst>
              </a:tr>
              <a:tr h="309059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150 Przetwórstwo przemysłowe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1 092 301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585 997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53,6%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3060854008"/>
                  </a:ext>
                </a:extLst>
              </a:tr>
              <a:tr h="309059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600 transport 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283 824 516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209 489 046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73,8%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2247111820"/>
                  </a:ext>
                </a:extLst>
              </a:tr>
              <a:tr h="309059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700 gospodarka mieszkaniowa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3 868 154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3 327 944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86,0%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1043363749"/>
                  </a:ext>
                </a:extLst>
              </a:tr>
              <a:tr h="309059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710 działalność usługowa 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578 784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445 973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77,1%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1750388101"/>
                  </a:ext>
                </a:extLst>
              </a:tr>
              <a:tr h="309059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750 administracja publiczna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3 922 627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3 773 277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96,2%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2488095283"/>
                  </a:ext>
                </a:extLst>
              </a:tr>
              <a:tr h="559649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752 obrona narodowa, 754 bezpieczeństwo publiczne i ochrona przeciw pożarowa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657 000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625 937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95,3%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220929783"/>
                  </a:ext>
                </a:extLst>
              </a:tr>
              <a:tr h="559649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801 oświata i wychowanie , 854 edukacyjna opieka wychowawcza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8 351 438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6 182 339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74,0%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2546904014"/>
                  </a:ext>
                </a:extLst>
              </a:tr>
              <a:tr h="309059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851 ochrona zdrowia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43 059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43 050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100,0%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1069666586"/>
                  </a:ext>
                </a:extLst>
              </a:tr>
              <a:tr h="309059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852, 853 pomoc społeczna i polityka społeczna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2 565 081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278 226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10,8%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1773950106"/>
                  </a:ext>
                </a:extLst>
              </a:tr>
              <a:tr h="309059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900 gospodarka komunalna i ochrona środowiska 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78 202 909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65 826 248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84,2%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3378896128"/>
                  </a:ext>
                </a:extLst>
              </a:tr>
              <a:tr h="309059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921 kultura i ochrona dziedzictwa narodowego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1 109 997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1 030 995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92,9%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1845532611"/>
                  </a:ext>
                </a:extLst>
              </a:tr>
              <a:tr h="309059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926 kultura fizyczna i sport 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38 666 641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23 958 432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62,0%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677062909"/>
                  </a:ext>
                </a:extLst>
              </a:tr>
              <a:tr h="309059"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 RAZEM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422 882 507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315 567 464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dirty="0">
                          <a:effectLst/>
                        </a:rPr>
                        <a:t>74,6%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31629846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707899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796631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Wykonanie Budżetu Miasta Gdyni za rok 2023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6489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WYKONANIE BUDŻETU MIASTA GDYNI za rok 2023</a:t>
            </a:r>
          </a:p>
        </p:txBody>
      </p:sp>
      <p:sp>
        <p:nvSpPr>
          <p:cNvPr id="46" name="Owal 45"/>
          <p:cNvSpPr/>
          <p:nvPr/>
        </p:nvSpPr>
        <p:spPr>
          <a:xfrm>
            <a:off x="1585593" y="1114422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DDBB9370-DB4E-4D60-A88D-8D6BD6515F9E}"/>
              </a:ext>
            </a:extLst>
          </p:cNvPr>
          <p:cNvSpPr txBox="1"/>
          <p:nvPr/>
        </p:nvSpPr>
        <p:spPr>
          <a:xfrm>
            <a:off x="1200214" y="709099"/>
            <a:ext cx="4556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/>
              <a:t>WYDATKI MAJĄTKOWE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521268D5-8BF9-42C0-93C5-E17890A6B59D}"/>
              </a:ext>
            </a:extLst>
          </p:cNvPr>
          <p:cNvSpPr txBox="1"/>
          <p:nvPr/>
        </p:nvSpPr>
        <p:spPr>
          <a:xfrm>
            <a:off x="457200" y="1403811"/>
            <a:ext cx="6343649" cy="5180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>
                <a:latin typeface="Times New Roman" panose="02020603050405020304" pitchFamily="18" charset="0"/>
              </a:rPr>
              <a:t>W 2023 roku największy udział w wydatkach majątkowych stanowiły wydatki w zakresie </a:t>
            </a:r>
            <a:r>
              <a:rPr lang="pl-PL" b="1" dirty="0">
                <a:latin typeface="Times New Roman" panose="02020603050405020304" pitchFamily="18" charset="0"/>
              </a:rPr>
              <a:t>inwestycji drogowych </a:t>
            </a:r>
            <a:r>
              <a:rPr lang="pl-PL" dirty="0">
                <a:latin typeface="Times New Roman" panose="02020603050405020304" pitchFamily="18" charset="0"/>
              </a:rPr>
              <a:t>- 66,4% wydatków majątkowych i wyniosły </a:t>
            </a:r>
            <a:r>
              <a:rPr lang="pl-PL" b="1" dirty="0">
                <a:latin typeface="Times New Roman" panose="02020603050405020304" pitchFamily="18" charset="0"/>
              </a:rPr>
              <a:t>209.489.046</a:t>
            </a:r>
            <a:r>
              <a:rPr lang="pl-PL" dirty="0">
                <a:latin typeface="Times New Roman" panose="02020603050405020304" pitchFamily="18" charset="0"/>
              </a:rPr>
              <a:t> </a:t>
            </a:r>
            <a:r>
              <a:rPr lang="pl-PL" b="1" dirty="0">
                <a:latin typeface="Times New Roman" panose="02020603050405020304" pitchFamily="18" charset="0"/>
              </a:rPr>
              <a:t>zł. </a:t>
            </a:r>
          </a:p>
          <a:p>
            <a:pPr algn="just">
              <a:spcBef>
                <a:spcPts val="400"/>
              </a:spcBef>
            </a:pPr>
            <a:endParaRPr lang="pl-PL" dirty="0">
              <a:latin typeface="Times New Roman" panose="02020603050405020304" pitchFamily="18" charset="0"/>
            </a:endParaRPr>
          </a:p>
          <a:p>
            <a:pPr algn="just">
              <a:spcBef>
                <a:spcPts val="400"/>
              </a:spcBef>
            </a:pPr>
            <a:r>
              <a:rPr lang="pl-PL" dirty="0">
                <a:latin typeface="Times New Roman" panose="02020603050405020304" pitchFamily="18" charset="0"/>
              </a:rPr>
              <a:t>Ze względu na wielkość poniesionych nakładów najbardziej znaczące zadania drogowe to: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  <a:tabLst>
                <a:tab pos="480695" algn="l"/>
                <a:tab pos="3616325" algn="l"/>
              </a:tabLst>
            </a:pPr>
            <a:r>
              <a:rPr lang="pl-PL" dirty="0">
                <a:latin typeface="Times New Roman" panose="02020603050405020304" pitchFamily="18" charset="0"/>
              </a:rPr>
              <a:t>Utworzenie Węzła Integracyjnego Transportu Publicznego przy przystanku PKM - Gdynia Karwiny - </a:t>
            </a:r>
            <a:r>
              <a:rPr lang="pl-PL" b="1" dirty="0">
                <a:latin typeface="Times New Roman" panose="02020603050405020304" pitchFamily="18" charset="0"/>
              </a:rPr>
              <a:t>86.721.195 zł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  <a:tabLst>
                <a:tab pos="480695" algn="l"/>
                <a:tab pos="3616325" algn="l"/>
              </a:tabLst>
            </a:pPr>
            <a:r>
              <a:rPr lang="pl-PL" dirty="0">
                <a:latin typeface="Times New Roman" panose="02020603050405020304" pitchFamily="18" charset="0"/>
              </a:rPr>
              <a:t>Budowa buspasa w ul. </a:t>
            </a:r>
            <a:r>
              <a:rPr lang="pl-PL" dirty="0" err="1">
                <a:latin typeface="Times New Roman" panose="02020603050405020304" pitchFamily="18" charset="0"/>
              </a:rPr>
              <a:t>Chwarznieńskiej</a:t>
            </a:r>
            <a:r>
              <a:rPr lang="pl-PL" dirty="0">
                <a:latin typeface="Times New Roman" panose="02020603050405020304" pitchFamily="18" charset="0"/>
              </a:rPr>
              <a:t> - </a:t>
            </a:r>
            <a:r>
              <a:rPr lang="pl-PL" b="1" dirty="0">
                <a:latin typeface="Times New Roman" panose="02020603050405020304" pitchFamily="18" charset="0"/>
              </a:rPr>
              <a:t>28.708.342 zł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  <a:tabLst>
                <a:tab pos="480695" algn="l"/>
                <a:tab pos="3616325" algn="l"/>
              </a:tabLst>
            </a:pPr>
            <a:r>
              <a:rPr lang="pl-PL" dirty="0">
                <a:latin typeface="Times New Roman" panose="02020603050405020304" pitchFamily="18" charset="0"/>
              </a:rPr>
              <a:t>Budowa wiaduktu drogowego w ciągu ul. Puckiej nad torami kolejowymi stacji Gdynia Port oraz likwidacja dwóch przejazdów kolejowo-drogowych na ul. Puckiej - </a:t>
            </a:r>
            <a:r>
              <a:rPr lang="pl-PL" b="1" dirty="0">
                <a:latin typeface="Times New Roman" panose="02020603050405020304" pitchFamily="18" charset="0"/>
              </a:rPr>
              <a:t>17.040.246 zł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  <a:tabLst>
                <a:tab pos="480695" algn="l"/>
                <a:tab pos="3616325" algn="l"/>
              </a:tabLst>
            </a:pPr>
            <a:r>
              <a:rPr lang="pl-PL" dirty="0">
                <a:latin typeface="Times New Roman" panose="02020603050405020304" pitchFamily="18" charset="0"/>
              </a:rPr>
              <a:t>Rozbudowa ul. </a:t>
            </a:r>
            <a:r>
              <a:rPr lang="pl-PL" dirty="0" err="1">
                <a:latin typeface="Times New Roman" panose="02020603050405020304" pitchFamily="18" charset="0"/>
              </a:rPr>
              <a:t>Chwarznieńskiej</a:t>
            </a:r>
            <a:r>
              <a:rPr lang="pl-PL" dirty="0">
                <a:latin typeface="Times New Roman" panose="02020603050405020304" pitchFamily="18" charset="0"/>
              </a:rPr>
              <a:t> w obrębie dzielnicy </a:t>
            </a:r>
            <a:r>
              <a:rPr lang="pl-PL" dirty="0" err="1">
                <a:latin typeface="Times New Roman" panose="02020603050405020304" pitchFamily="18" charset="0"/>
              </a:rPr>
              <a:t>Witomino</a:t>
            </a:r>
            <a:r>
              <a:rPr lang="pl-PL" dirty="0">
                <a:latin typeface="Times New Roman" panose="02020603050405020304" pitchFamily="18" charset="0"/>
              </a:rPr>
              <a:t> oraz budowa ścieżki rowerowej w ul. Rolniczej - </a:t>
            </a:r>
            <a:r>
              <a:rPr lang="pl-PL" b="1" dirty="0">
                <a:latin typeface="Times New Roman" panose="02020603050405020304" pitchFamily="18" charset="0"/>
              </a:rPr>
              <a:t>16.146.196 zł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  <a:tabLst>
                <a:tab pos="480695" algn="l"/>
                <a:tab pos="3616325" algn="l"/>
              </a:tabLst>
            </a:pPr>
            <a:r>
              <a:rPr lang="pl-PL" dirty="0">
                <a:latin typeface="Times New Roman" panose="02020603050405020304" pitchFamily="18" charset="0"/>
              </a:rPr>
              <a:t>Przebudowa ul. Starowiejskiej oraz remont odcinka ul. Abrahama - </a:t>
            </a:r>
            <a:r>
              <a:rPr lang="pl-PL" b="1" dirty="0">
                <a:latin typeface="Times New Roman" panose="02020603050405020304" pitchFamily="18" charset="0"/>
              </a:rPr>
              <a:t>9.100.000 zł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  <a:tabLst>
                <a:tab pos="480695" algn="l"/>
                <a:tab pos="3616325" algn="l"/>
              </a:tabLst>
            </a:pPr>
            <a:r>
              <a:rPr lang="pl-PL" dirty="0">
                <a:latin typeface="Times New Roman" panose="02020603050405020304" pitchFamily="18" charset="0"/>
              </a:rPr>
              <a:t>Modernizacja ul. Wielkopolskiej - </a:t>
            </a:r>
            <a:r>
              <a:rPr lang="pl-PL" b="1" dirty="0">
                <a:latin typeface="Times New Roman" panose="02020603050405020304" pitchFamily="18" charset="0"/>
              </a:rPr>
              <a:t>2.040.890 zł</a:t>
            </a:r>
          </a:p>
          <a:p>
            <a:pPr algn="just"/>
            <a:endParaRPr lang="pl-PL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51287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796631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Wykonanie Budżetu Miasta Gdyni za rok 2023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6489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WYKONANIE BUDŻETU MIASTA GDYNI za rok 2023</a:t>
            </a:r>
          </a:p>
        </p:txBody>
      </p:sp>
      <p:sp>
        <p:nvSpPr>
          <p:cNvPr id="46" name="Owal 45"/>
          <p:cNvSpPr/>
          <p:nvPr/>
        </p:nvSpPr>
        <p:spPr>
          <a:xfrm>
            <a:off x="1585593" y="1114422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DDBB9370-DB4E-4D60-A88D-8D6BD6515F9E}"/>
              </a:ext>
            </a:extLst>
          </p:cNvPr>
          <p:cNvSpPr txBox="1"/>
          <p:nvPr/>
        </p:nvSpPr>
        <p:spPr>
          <a:xfrm>
            <a:off x="1456950" y="822034"/>
            <a:ext cx="4556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/>
              <a:t>WYDATKI MAJĄTKOWE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521268D5-8BF9-42C0-93C5-E17890A6B59D}"/>
              </a:ext>
            </a:extLst>
          </p:cNvPr>
          <p:cNvSpPr txBox="1"/>
          <p:nvPr/>
        </p:nvSpPr>
        <p:spPr>
          <a:xfrm>
            <a:off x="400050" y="1481398"/>
            <a:ext cx="6547757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Wydatki na inwestycje związane z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gospodarką komunalną i ochroną środowiska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stanowiły 20,9% wydatków majątkowych i wyniosły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65.826.248 zł.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Największymi inwestycjami w tej grupie były:</a:t>
            </a: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80695" algn="l"/>
                <a:tab pos="3616325" algn="l"/>
              </a:tabLst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Budowa Parku Centralnego z parkingiem podziemnym na 270 samochodów -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40.402.215 zł 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			</a:t>
            </a: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80695" algn="l"/>
                <a:tab pos="3616325" algn="l"/>
              </a:tabLst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Gdynia </a:t>
            </a:r>
            <a:r>
              <a:rPr lang="pl-PL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OdNowa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rewitalizacja dzielnicy Oksywie	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7.288.352 zł</a:t>
            </a: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80695" algn="l"/>
                <a:tab pos="3616325" algn="l"/>
              </a:tabLst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Gdynia </a:t>
            </a:r>
            <a:r>
              <a:rPr lang="pl-PL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OdNowa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rewitalizacja zachodniej części dzielnicy </a:t>
            </a:r>
            <a:r>
              <a:rPr lang="pl-PL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Witomino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Radiostacja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4.035.387 zł</a:t>
            </a: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80695" algn="l"/>
                <a:tab pos="3616325" algn="l"/>
              </a:tabLst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Rozwój systemu gospodarowania wodami opadowymi na terenie Gdyni - część II -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2.589.055 zł</a:t>
            </a:r>
          </a:p>
          <a:p>
            <a:pPr algn="ctr"/>
            <a:endParaRPr lang="pl-PL" sz="3200" b="1" dirty="0"/>
          </a:p>
        </p:txBody>
      </p:sp>
    </p:spTree>
    <p:extLst>
      <p:ext uri="{BB962C8B-B14F-4D97-AF65-F5344CB8AC3E}">
        <p14:creationId xmlns:p14="http://schemas.microsoft.com/office/powerpoint/2010/main" val="20796081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796631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Wykonanie Budżetu Miasta Gdyni za rok 2023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6489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WYKONANIE BUDŻETU MIASTA GDYNI za rok 2023</a:t>
            </a:r>
          </a:p>
        </p:txBody>
      </p:sp>
      <p:sp>
        <p:nvSpPr>
          <p:cNvPr id="46" name="Owal 45"/>
          <p:cNvSpPr/>
          <p:nvPr/>
        </p:nvSpPr>
        <p:spPr>
          <a:xfrm>
            <a:off x="1585593" y="1114422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DDBB9370-DB4E-4D60-A88D-8D6BD6515F9E}"/>
              </a:ext>
            </a:extLst>
          </p:cNvPr>
          <p:cNvSpPr txBox="1"/>
          <p:nvPr/>
        </p:nvSpPr>
        <p:spPr>
          <a:xfrm>
            <a:off x="1456950" y="822034"/>
            <a:ext cx="4556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/>
              <a:t>WYDATKI MAJĄTKOWE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521268D5-8BF9-42C0-93C5-E17890A6B59D}"/>
              </a:ext>
            </a:extLst>
          </p:cNvPr>
          <p:cNvSpPr txBox="1"/>
          <p:nvPr/>
        </p:nvSpPr>
        <p:spPr>
          <a:xfrm>
            <a:off x="513555" y="1481398"/>
            <a:ext cx="6172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Wydatki w zakresie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kultury fizycznej i sportu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stanowiły 7,6% wydatków majątkowych i wyniosły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23.958.432 zł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 czego m.in. na budowę i modernizację hal i obiektów sportowych wydatkowano 13.764.060 zł, a na budowę i modernizację boisk szkolnych 1.924.206 zł.</a:t>
            </a:r>
          </a:p>
        </p:txBody>
      </p:sp>
    </p:spTree>
    <p:extLst>
      <p:ext uri="{BB962C8B-B14F-4D97-AF65-F5344CB8AC3E}">
        <p14:creationId xmlns:p14="http://schemas.microsoft.com/office/powerpoint/2010/main" val="409158065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844132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Wykonanie Budżetu Miasta Gdyni za rok 2023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6489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WYKONANIE BUDŻETU MIASTA GDYNI za rok 2023</a:t>
            </a:r>
          </a:p>
        </p:txBody>
      </p:sp>
      <p:sp>
        <p:nvSpPr>
          <p:cNvPr id="46" name="Owal 45"/>
          <p:cNvSpPr/>
          <p:nvPr/>
        </p:nvSpPr>
        <p:spPr>
          <a:xfrm>
            <a:off x="1585593" y="1114422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DDBB9370-DB4E-4D60-A88D-8D6BD6515F9E}"/>
              </a:ext>
            </a:extLst>
          </p:cNvPr>
          <p:cNvSpPr txBox="1"/>
          <p:nvPr/>
        </p:nvSpPr>
        <p:spPr>
          <a:xfrm>
            <a:off x="1456950" y="822034"/>
            <a:ext cx="4556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/>
              <a:t>WYDATKI MAJĄTKOWE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521268D5-8BF9-42C0-93C5-E17890A6B59D}"/>
              </a:ext>
            </a:extLst>
          </p:cNvPr>
          <p:cNvSpPr txBox="1"/>
          <p:nvPr/>
        </p:nvSpPr>
        <p:spPr>
          <a:xfrm>
            <a:off x="513554" y="1481398"/>
            <a:ext cx="635038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Wydatki inwestycyjne i modernizacyjne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budynków placówek oświatowych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zamknęły się kwotą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6.182.339 zł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(2% wydatków majątkowych), z czego m.in. na:</a:t>
            </a:r>
          </a:p>
          <a:p>
            <a:pPr marL="285750" lvl="0" indent="-285750">
              <a:buFont typeface="Arial" panose="020B0604020202020204" pitchFamily="34" charset="0"/>
              <a:buChar char="•"/>
              <a:tabLst>
                <a:tab pos="480695" algn="l"/>
                <a:tab pos="3616325" algn="l"/>
              </a:tabLst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zakup pierwszego wyposażenia do ZSO nr 8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1.535.562 zł</a:t>
            </a:r>
          </a:p>
          <a:p>
            <a:pPr marL="285750" lvl="0" indent="-285750">
              <a:buFont typeface="Arial" panose="020B0604020202020204" pitchFamily="34" charset="0"/>
              <a:buChar char="•"/>
              <a:tabLst>
                <a:tab pos="480695" algn="l"/>
                <a:tab pos="3616325" algn="l"/>
              </a:tabLst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rozbudowę SP nr 48 przy ul. Jowisza 60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1.405.823 zł</a:t>
            </a:r>
          </a:p>
          <a:p>
            <a:pPr marL="285750" lvl="0" indent="-285750">
              <a:buFont typeface="Arial" panose="020B0604020202020204" pitchFamily="34" charset="0"/>
              <a:buChar char="•"/>
              <a:tabLst>
                <a:tab pos="480695" algn="l"/>
                <a:tab pos="3616325" algn="l"/>
              </a:tabLst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wydatki inwestycyjne w ramach projektu „Dostępna szkoła”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1.111.636 zł</a:t>
            </a:r>
          </a:p>
          <a:p>
            <a:pPr marL="285750" lvl="0" indent="-285750">
              <a:buFont typeface="Arial" panose="020B0604020202020204" pitchFamily="34" charset="0"/>
              <a:buChar char="•"/>
              <a:tabLst>
                <a:tab pos="480695" algn="l"/>
                <a:tab pos="3616325" algn="l"/>
              </a:tabLst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rozbudowę SP Nr 37 przy ul. </a:t>
            </a:r>
            <a:r>
              <a:rPr lang="pl-PL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Wiczlińskiej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50a	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853.792 zł</a:t>
            </a:r>
          </a:p>
          <a:p>
            <a:pPr algn="ctr"/>
            <a:endParaRPr lang="pl-PL" sz="3200" b="1" dirty="0"/>
          </a:p>
        </p:txBody>
      </p:sp>
    </p:spTree>
    <p:extLst>
      <p:ext uri="{BB962C8B-B14F-4D97-AF65-F5344CB8AC3E}">
        <p14:creationId xmlns:p14="http://schemas.microsoft.com/office/powerpoint/2010/main" val="2024781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796631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Wykonanie Budżetu Miasta Gdyni za rok 2023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6489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WYKONANIE BUDŻETU MIASTA GDYNI za rok 2023</a:t>
            </a:r>
          </a:p>
        </p:txBody>
      </p:sp>
      <p:sp>
        <p:nvSpPr>
          <p:cNvPr id="46" name="Owal 45"/>
          <p:cNvSpPr/>
          <p:nvPr/>
        </p:nvSpPr>
        <p:spPr>
          <a:xfrm>
            <a:off x="1585593" y="1114422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E7880AF-E095-446A-98AB-D2EF38251662}"/>
              </a:ext>
            </a:extLst>
          </p:cNvPr>
          <p:cNvSpPr txBox="1"/>
          <p:nvPr/>
        </p:nvSpPr>
        <p:spPr>
          <a:xfrm>
            <a:off x="958362" y="656285"/>
            <a:ext cx="55127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/>
              <a:t>DOCHODY WŁASNE – podatki  opłaty pobierane przez miasto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250BB3FC-6377-EC0D-2B03-D6F2D1201B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951395"/>
              </p:ext>
            </p:extLst>
          </p:nvPr>
        </p:nvGraphicFramePr>
        <p:xfrm>
          <a:off x="92930" y="1051962"/>
          <a:ext cx="7013449" cy="5615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4942">
                  <a:extLst>
                    <a:ext uri="{9D8B030D-6E8A-4147-A177-3AD203B41FA5}">
                      <a16:colId xmlns:a16="http://schemas.microsoft.com/office/drawing/2014/main" val="1738008676"/>
                    </a:ext>
                  </a:extLst>
                </a:gridCol>
                <a:gridCol w="3371243">
                  <a:extLst>
                    <a:ext uri="{9D8B030D-6E8A-4147-A177-3AD203B41FA5}">
                      <a16:colId xmlns:a16="http://schemas.microsoft.com/office/drawing/2014/main" val="602056196"/>
                    </a:ext>
                  </a:extLst>
                </a:gridCol>
                <a:gridCol w="858052">
                  <a:extLst>
                    <a:ext uri="{9D8B030D-6E8A-4147-A177-3AD203B41FA5}">
                      <a16:colId xmlns:a16="http://schemas.microsoft.com/office/drawing/2014/main" val="2383566201"/>
                    </a:ext>
                  </a:extLst>
                </a:gridCol>
                <a:gridCol w="858052">
                  <a:extLst>
                    <a:ext uri="{9D8B030D-6E8A-4147-A177-3AD203B41FA5}">
                      <a16:colId xmlns:a16="http://schemas.microsoft.com/office/drawing/2014/main" val="3332055125"/>
                    </a:ext>
                  </a:extLst>
                </a:gridCol>
                <a:gridCol w="808375">
                  <a:extLst>
                    <a:ext uri="{9D8B030D-6E8A-4147-A177-3AD203B41FA5}">
                      <a16:colId xmlns:a16="http://schemas.microsoft.com/office/drawing/2014/main" val="2994579214"/>
                    </a:ext>
                  </a:extLst>
                </a:gridCol>
                <a:gridCol w="782785">
                  <a:extLst>
                    <a:ext uri="{9D8B030D-6E8A-4147-A177-3AD203B41FA5}">
                      <a16:colId xmlns:a16="http://schemas.microsoft.com/office/drawing/2014/main" val="1432042844"/>
                    </a:ext>
                  </a:extLst>
                </a:gridCol>
              </a:tblGrid>
              <a:tr h="607870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Lp.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Wyszczególnienie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Plan 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Wykonanie 2023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Stopień wykonania planu (%)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Udział w strukturze (%)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1090062708"/>
                  </a:ext>
                </a:extLst>
              </a:tr>
              <a:tr h="419869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effectLst/>
                        </a:rPr>
                        <a:t>podatek od nieruchomości 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b="1" dirty="0">
                          <a:effectLst/>
                        </a:rPr>
                        <a:t>199 544 000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b="1" dirty="0">
                          <a:effectLst/>
                        </a:rPr>
                        <a:t>195 618 962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effectLst/>
                        </a:rPr>
                        <a:t>98,0%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effectLst/>
                        </a:rPr>
                        <a:t>56,6%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3808708226"/>
                  </a:ext>
                </a:extLst>
              </a:tr>
              <a:tr h="231868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2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podatek od środków transportowych 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8 200 000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6 654 890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81,2%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1,9%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1466059147"/>
                  </a:ext>
                </a:extLst>
              </a:tr>
              <a:tr h="231868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3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podatek rolny 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61 000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61 397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100,7%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0,0%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1932626236"/>
                  </a:ext>
                </a:extLst>
              </a:tr>
              <a:tr h="231868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4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podatek leśny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279 000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381 518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136,7%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0,1%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2279035289"/>
                  </a:ext>
                </a:extLst>
              </a:tr>
              <a:tr h="419869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rekompensata utraconych dochodów (z PFRON-u) z tytułu zwolnień w podatkach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250 000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264 776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105,9%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0,1%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1958367539"/>
                  </a:ext>
                </a:extLst>
              </a:tr>
              <a:tr h="231868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6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opłata skarbowa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3 000 000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2 647 030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88,2%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0,8%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774983194"/>
                  </a:ext>
                </a:extLst>
              </a:tr>
              <a:tr h="419869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7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dochody z tyt. ustawy o przeciwdziałaniu alkoholizmowi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5 500 000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7 822 225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142,2%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2,3%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586293766"/>
                  </a:ext>
                </a:extLst>
              </a:tr>
              <a:tr h="607870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8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dochody z tyt. opłaty za zezwolenie na obrót hurtowy napojami alkoholowymi w opakowaniach do 300 ml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1 500 000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1 934 375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129,0%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0,6%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573728497"/>
                  </a:ext>
                </a:extLst>
              </a:tr>
              <a:tr h="231868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9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opłaty komunikacyjne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4 200 000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3 977 620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94,7%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1,2%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2860707792"/>
                  </a:ext>
                </a:extLst>
              </a:tr>
              <a:tr h="231868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opłaty lokalne (opłata targowa i miejscowa)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530 000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594 051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112,1%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0,2%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1095356905"/>
                  </a:ext>
                </a:extLst>
              </a:tr>
              <a:tr h="231868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effectLst/>
                        </a:rPr>
                        <a:t>wpływy ze strefy płatnego parkowania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b="1">
                          <a:effectLst/>
                        </a:rPr>
                        <a:t>32 150 000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b="1" dirty="0">
                          <a:effectLst/>
                        </a:rPr>
                        <a:t>35 933 121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effectLst/>
                        </a:rPr>
                        <a:t>111,8%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effectLst/>
                        </a:rPr>
                        <a:t>10,4%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2328343803"/>
                  </a:ext>
                </a:extLst>
              </a:tr>
              <a:tr h="419869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12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effectLst/>
                        </a:rPr>
                        <a:t>opłaty za zajęcie pasa drogowego, umieszczanie reklam i stoisk w pasie drogowy i in.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5 401 950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4 979 503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92,2%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1,4%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688303965"/>
                  </a:ext>
                </a:extLst>
              </a:tr>
              <a:tr h="231868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13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opłata adiacencka i renta planistyczna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200 000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774 051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387,0%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0,2%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3046999540"/>
                  </a:ext>
                </a:extLst>
              </a:tr>
              <a:tr h="231868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14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effectLst/>
                        </a:rPr>
                        <a:t>opłata za gospodarowanie odpadami komunalnymi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b="1" dirty="0">
                          <a:effectLst/>
                        </a:rPr>
                        <a:t>82 000 000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b="1" dirty="0">
                          <a:effectLst/>
                        </a:rPr>
                        <a:t>83 016 195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effectLst/>
                        </a:rPr>
                        <a:t>101,2%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effectLst/>
                        </a:rPr>
                        <a:t>24,0%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2314285727"/>
                  </a:ext>
                </a:extLst>
              </a:tr>
              <a:tr h="231868"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effectLst/>
                        </a:rPr>
                        <a:t>odsetki i opłata prolongacyjna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353 000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1 084 399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307,2%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0,3%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2955725939"/>
                  </a:ext>
                </a:extLst>
              </a:tr>
              <a:tr h="231868"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razem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343 168 950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>
                          <a:effectLst/>
                        </a:rPr>
                        <a:t>345 744 112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effectLst/>
                        </a:rPr>
                        <a:t>100,8%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100,0%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2489551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3882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796631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Wykonanie Budżetu Miasta Gdyni za rok 2023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6489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WYKONANIE BUDŻETU MIASTA GDYNI za rok 2023</a:t>
            </a:r>
          </a:p>
        </p:txBody>
      </p:sp>
      <p:sp>
        <p:nvSpPr>
          <p:cNvPr id="46" name="Owal 45"/>
          <p:cNvSpPr/>
          <p:nvPr/>
        </p:nvSpPr>
        <p:spPr>
          <a:xfrm>
            <a:off x="1585593" y="1114422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sp>
        <p:nvSpPr>
          <p:cNvPr id="35" name="pole tekstowe 34">
            <a:extLst>
              <a:ext uri="{FF2B5EF4-FFF2-40B4-BE49-F238E27FC236}">
                <a16:creationId xmlns:a16="http://schemas.microsoft.com/office/drawing/2014/main" id="{CDAE1DB6-60CB-4180-9CF1-BC1648E27963}"/>
              </a:ext>
            </a:extLst>
          </p:cNvPr>
          <p:cNvSpPr txBox="1"/>
          <p:nvPr/>
        </p:nvSpPr>
        <p:spPr>
          <a:xfrm>
            <a:off x="780445" y="948599"/>
            <a:ext cx="550039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spcBef>
                <a:spcPts val="1200"/>
              </a:spcBef>
              <a:spcAft>
                <a:spcPts val="600"/>
              </a:spcAft>
              <a:tabLst>
                <a:tab pos="228600" algn="l"/>
              </a:tabLst>
            </a:pPr>
            <a:r>
              <a:rPr lang="pl-PL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Podatek od nieruchomości (2023 r.) – 195.618.962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zł </a:t>
            </a:r>
            <a:endParaRPr lang="pl-PL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lvl="0" indent="-285750" algn="just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podatek od nieruchomości osób fizycznych 39.364.217   zł tj.   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98,7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 planu, wzrost o 14,1%.</a:t>
            </a:r>
          </a:p>
          <a:p>
            <a:pPr marL="285750" lvl="0" indent="-285750" algn="just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podatek od nieruchomości osób prawnych 156.254.745   zł tj.  97,9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 planu, wzrost o 8,4%.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4CD82212-116F-6907-FC72-8AA5F078E403}"/>
              </a:ext>
            </a:extLst>
          </p:cNvPr>
          <p:cNvSpPr txBox="1"/>
          <p:nvPr/>
        </p:nvSpPr>
        <p:spPr>
          <a:xfrm>
            <a:off x="711432" y="3342226"/>
            <a:ext cx="550039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spcBef>
                <a:spcPts val="1200"/>
              </a:spcBef>
              <a:spcAft>
                <a:spcPts val="600"/>
              </a:spcAft>
              <a:tabLst>
                <a:tab pos="228600" algn="l"/>
              </a:tabLst>
            </a:pPr>
            <a:r>
              <a:rPr lang="pl-PL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Podatek od nieruchomości (2022 r.) – 178.666.996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zł </a:t>
            </a:r>
            <a:endParaRPr lang="pl-PL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lvl="0" indent="-285750" algn="just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podatek od nieruchomości osób fizycznych 34.485.275  zł tj.   104,5% planu</a:t>
            </a:r>
          </a:p>
          <a:p>
            <a:pPr marL="285750" lvl="0" indent="-285750" algn="just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podatek od nieruchomości osób prawnych 144.181.722  zł tj.   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101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 planu.</a:t>
            </a:r>
          </a:p>
        </p:txBody>
      </p:sp>
    </p:spTree>
    <p:extLst>
      <p:ext uri="{BB962C8B-B14F-4D97-AF65-F5344CB8AC3E}">
        <p14:creationId xmlns:p14="http://schemas.microsoft.com/office/powerpoint/2010/main" val="2195305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796631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Wykonanie Budżetu Miasta Gdyni za rok 2023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86104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WYKONANIE BUDŻETU MIASTA GDYNI za rok 2023</a:t>
            </a:r>
          </a:p>
        </p:txBody>
      </p:sp>
      <p:sp>
        <p:nvSpPr>
          <p:cNvPr id="46" name="Owal 45"/>
          <p:cNvSpPr/>
          <p:nvPr/>
        </p:nvSpPr>
        <p:spPr>
          <a:xfrm>
            <a:off x="1585593" y="1114422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E7880AF-E095-446A-98AB-D2EF38251662}"/>
              </a:ext>
            </a:extLst>
          </p:cNvPr>
          <p:cNvSpPr txBox="1"/>
          <p:nvPr/>
        </p:nvSpPr>
        <p:spPr>
          <a:xfrm>
            <a:off x="729762" y="931254"/>
            <a:ext cx="55127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/>
              <a:t>DOCHODY WŁASNE – podatki pobierane przez US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B09029DD-0565-5551-322C-E1BA873DD4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829381"/>
              </p:ext>
            </p:extLst>
          </p:nvPr>
        </p:nvGraphicFramePr>
        <p:xfrm>
          <a:off x="99026" y="1621070"/>
          <a:ext cx="7001257" cy="24121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0719">
                  <a:extLst>
                    <a:ext uri="{9D8B030D-6E8A-4147-A177-3AD203B41FA5}">
                      <a16:colId xmlns:a16="http://schemas.microsoft.com/office/drawing/2014/main" val="389587501"/>
                    </a:ext>
                  </a:extLst>
                </a:gridCol>
                <a:gridCol w="738919">
                  <a:extLst>
                    <a:ext uri="{9D8B030D-6E8A-4147-A177-3AD203B41FA5}">
                      <a16:colId xmlns:a16="http://schemas.microsoft.com/office/drawing/2014/main" val="1026404755"/>
                    </a:ext>
                  </a:extLst>
                </a:gridCol>
                <a:gridCol w="701973">
                  <a:extLst>
                    <a:ext uri="{9D8B030D-6E8A-4147-A177-3AD203B41FA5}">
                      <a16:colId xmlns:a16="http://schemas.microsoft.com/office/drawing/2014/main" val="2712652902"/>
                    </a:ext>
                  </a:extLst>
                </a:gridCol>
                <a:gridCol w="755795">
                  <a:extLst>
                    <a:ext uri="{9D8B030D-6E8A-4147-A177-3AD203B41FA5}">
                      <a16:colId xmlns:a16="http://schemas.microsoft.com/office/drawing/2014/main" val="1724684990"/>
                    </a:ext>
                  </a:extLst>
                </a:gridCol>
                <a:gridCol w="688848">
                  <a:extLst>
                    <a:ext uri="{9D8B030D-6E8A-4147-A177-3AD203B41FA5}">
                      <a16:colId xmlns:a16="http://schemas.microsoft.com/office/drawing/2014/main" val="1962734956"/>
                    </a:ext>
                  </a:extLst>
                </a:gridCol>
                <a:gridCol w="786384">
                  <a:extLst>
                    <a:ext uri="{9D8B030D-6E8A-4147-A177-3AD203B41FA5}">
                      <a16:colId xmlns:a16="http://schemas.microsoft.com/office/drawing/2014/main" val="2458814322"/>
                    </a:ext>
                  </a:extLst>
                </a:gridCol>
                <a:gridCol w="688848">
                  <a:extLst>
                    <a:ext uri="{9D8B030D-6E8A-4147-A177-3AD203B41FA5}">
                      <a16:colId xmlns:a16="http://schemas.microsoft.com/office/drawing/2014/main" val="1355921573"/>
                    </a:ext>
                  </a:extLst>
                </a:gridCol>
                <a:gridCol w="780288">
                  <a:extLst>
                    <a:ext uri="{9D8B030D-6E8A-4147-A177-3AD203B41FA5}">
                      <a16:colId xmlns:a16="http://schemas.microsoft.com/office/drawing/2014/main" val="3766898113"/>
                    </a:ext>
                  </a:extLst>
                </a:gridCol>
                <a:gridCol w="699483">
                  <a:extLst>
                    <a:ext uri="{9D8B030D-6E8A-4147-A177-3AD203B41FA5}">
                      <a16:colId xmlns:a16="http://schemas.microsoft.com/office/drawing/2014/main" val="2903188284"/>
                    </a:ext>
                  </a:extLst>
                </a:gridCol>
              </a:tblGrid>
              <a:tr h="690213">
                <a:tc>
                  <a:txBody>
                    <a:bodyPr/>
                    <a:lstStyle/>
                    <a:p>
                      <a:pPr algn="ctr"/>
                      <a:r>
                        <a:rPr lang="pl-PL" sz="1100" dirty="0">
                          <a:effectLst/>
                        </a:rPr>
                        <a:t>Podatek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>
                          <a:effectLst/>
                        </a:rPr>
                        <a:t>2020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>
                          <a:effectLst/>
                        </a:rPr>
                        <a:t>dynamika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>
                          <a:effectLst/>
                        </a:rPr>
                        <a:t>2021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>
                          <a:effectLst/>
                        </a:rPr>
                        <a:t>dynamika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>
                          <a:effectLst/>
                        </a:rPr>
                        <a:t>2022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>
                          <a:effectLst/>
                        </a:rPr>
                        <a:t>dynamika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>
                          <a:effectLst/>
                        </a:rPr>
                        <a:t>2023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>
                          <a:effectLst/>
                        </a:rPr>
                        <a:t>dynamika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97784466"/>
                  </a:ext>
                </a:extLst>
              </a:tr>
              <a:tr h="301968">
                <a:tc>
                  <a:txBody>
                    <a:bodyPr/>
                    <a:lstStyle/>
                    <a:p>
                      <a:r>
                        <a:rPr lang="pl-PL" sz="1100">
                          <a:effectLst/>
                        </a:rPr>
                        <a:t>karta podatkowa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50">
                          <a:effectLst/>
                        </a:rPr>
                        <a:t>783 082</a:t>
                      </a:r>
                      <a:endParaRPr lang="pl-PL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50">
                          <a:effectLst/>
                        </a:rPr>
                        <a:t>110,40%</a:t>
                      </a:r>
                      <a:endParaRPr lang="pl-PL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50">
                          <a:effectLst/>
                        </a:rPr>
                        <a:t>2 015 189</a:t>
                      </a:r>
                      <a:endParaRPr lang="pl-PL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50">
                          <a:effectLst/>
                        </a:rPr>
                        <a:t>257,34%</a:t>
                      </a:r>
                      <a:endParaRPr lang="pl-PL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50">
                          <a:effectLst/>
                        </a:rPr>
                        <a:t>2 258 550</a:t>
                      </a:r>
                      <a:endParaRPr lang="pl-PL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50">
                          <a:effectLst/>
                        </a:rPr>
                        <a:t>112,10%</a:t>
                      </a:r>
                      <a:endParaRPr lang="pl-PL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50">
                          <a:effectLst/>
                        </a:rPr>
                        <a:t>2 043 386</a:t>
                      </a:r>
                      <a:endParaRPr lang="pl-PL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50">
                          <a:effectLst/>
                        </a:rPr>
                        <a:t>90,47%</a:t>
                      </a:r>
                      <a:endParaRPr lang="pl-PL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940724427"/>
                  </a:ext>
                </a:extLst>
              </a:tr>
              <a:tr h="414128">
                <a:tc>
                  <a:txBody>
                    <a:bodyPr/>
                    <a:lstStyle/>
                    <a:p>
                      <a:r>
                        <a:rPr lang="pl-PL" sz="1100" dirty="0">
                          <a:effectLst/>
                        </a:rPr>
                        <a:t>podatek od spadków i darowizn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50">
                          <a:effectLst/>
                        </a:rPr>
                        <a:t>4 819 283</a:t>
                      </a:r>
                      <a:endParaRPr lang="pl-PL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50">
                          <a:effectLst/>
                        </a:rPr>
                        <a:t>91,27%</a:t>
                      </a:r>
                      <a:endParaRPr lang="pl-PL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50">
                          <a:effectLst/>
                        </a:rPr>
                        <a:t>4 432 745</a:t>
                      </a:r>
                      <a:endParaRPr lang="pl-PL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50">
                          <a:effectLst/>
                        </a:rPr>
                        <a:t>91,98%</a:t>
                      </a:r>
                      <a:endParaRPr lang="pl-PL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50">
                          <a:effectLst/>
                        </a:rPr>
                        <a:t>7 729 657</a:t>
                      </a:r>
                      <a:endParaRPr lang="pl-PL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50">
                          <a:effectLst/>
                        </a:rPr>
                        <a:t>174,40%</a:t>
                      </a:r>
                      <a:endParaRPr lang="pl-PL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50">
                          <a:effectLst/>
                        </a:rPr>
                        <a:t>6 920 371</a:t>
                      </a:r>
                      <a:endParaRPr lang="pl-PL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50">
                          <a:effectLst/>
                        </a:rPr>
                        <a:t>89,53%</a:t>
                      </a:r>
                      <a:endParaRPr lang="pl-PL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63341353"/>
                  </a:ext>
                </a:extLst>
              </a:tr>
              <a:tr h="414128">
                <a:tc>
                  <a:txBody>
                    <a:bodyPr/>
                    <a:lstStyle/>
                    <a:p>
                      <a:r>
                        <a:rPr lang="pl-PL" sz="1100" dirty="0">
                          <a:effectLst/>
                        </a:rPr>
                        <a:t>podatek od czynności cywilnoprawnych 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50">
                          <a:effectLst/>
                        </a:rPr>
                        <a:t>44 759 791</a:t>
                      </a:r>
                      <a:endParaRPr lang="pl-PL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50">
                          <a:effectLst/>
                        </a:rPr>
                        <a:t>128,98%</a:t>
                      </a:r>
                      <a:endParaRPr lang="pl-PL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50">
                          <a:effectLst/>
                        </a:rPr>
                        <a:t>44 926 370</a:t>
                      </a:r>
                      <a:endParaRPr lang="pl-PL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50">
                          <a:effectLst/>
                        </a:rPr>
                        <a:t>100,37%</a:t>
                      </a:r>
                      <a:endParaRPr lang="pl-PL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50">
                          <a:effectLst/>
                        </a:rPr>
                        <a:t>44 013 016</a:t>
                      </a:r>
                      <a:endParaRPr lang="pl-PL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50">
                          <a:effectLst/>
                        </a:rPr>
                        <a:t>98,00%</a:t>
                      </a:r>
                      <a:endParaRPr lang="pl-PL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50">
                          <a:effectLst/>
                        </a:rPr>
                        <a:t>37 662 105</a:t>
                      </a:r>
                      <a:endParaRPr lang="pl-PL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50">
                          <a:effectLst/>
                        </a:rPr>
                        <a:t>85,57%</a:t>
                      </a:r>
                      <a:endParaRPr lang="pl-PL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89058164"/>
                  </a:ext>
                </a:extLst>
              </a:tr>
              <a:tr h="414128">
                <a:tc>
                  <a:txBody>
                    <a:bodyPr/>
                    <a:lstStyle/>
                    <a:p>
                      <a:pPr algn="r"/>
                      <a:r>
                        <a:rPr lang="pl-PL" sz="1100" dirty="0">
                          <a:effectLst/>
                        </a:rPr>
                        <a:t>razem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50">
                          <a:effectLst/>
                        </a:rPr>
                        <a:t>50 362 156</a:t>
                      </a:r>
                      <a:endParaRPr lang="pl-PL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50">
                          <a:effectLst/>
                        </a:rPr>
                        <a:t>123,77%</a:t>
                      </a:r>
                      <a:endParaRPr lang="pl-PL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50" dirty="0">
                          <a:effectLst/>
                        </a:rPr>
                        <a:t>51 374 304</a:t>
                      </a:r>
                      <a:endParaRPr lang="pl-PL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50">
                          <a:effectLst/>
                        </a:rPr>
                        <a:t>102,01%</a:t>
                      </a:r>
                      <a:endParaRPr lang="pl-PL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50">
                          <a:effectLst/>
                        </a:rPr>
                        <a:t>54 001 223</a:t>
                      </a:r>
                      <a:endParaRPr lang="pl-PL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50">
                          <a:effectLst/>
                        </a:rPr>
                        <a:t>105,10%</a:t>
                      </a:r>
                      <a:endParaRPr lang="pl-PL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50">
                          <a:effectLst/>
                        </a:rPr>
                        <a:t>46 625 863</a:t>
                      </a:r>
                      <a:endParaRPr lang="pl-PL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50" dirty="0">
                          <a:effectLst/>
                        </a:rPr>
                        <a:t>86,34%</a:t>
                      </a:r>
                      <a:endParaRPr lang="pl-PL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7226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8697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857016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Wykonanie Budżetu Miasta Gdyni za rok 2023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6489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WYKONANIE BUDŻETU MIASTA GDYNI za rok 2023</a:t>
            </a:r>
          </a:p>
        </p:txBody>
      </p:sp>
      <p:sp>
        <p:nvSpPr>
          <p:cNvPr id="46" name="Owal 45"/>
          <p:cNvSpPr/>
          <p:nvPr/>
        </p:nvSpPr>
        <p:spPr>
          <a:xfrm>
            <a:off x="1585593" y="1114422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E7880AF-E095-446A-98AB-D2EF38251662}"/>
              </a:ext>
            </a:extLst>
          </p:cNvPr>
          <p:cNvSpPr txBox="1"/>
          <p:nvPr/>
        </p:nvSpPr>
        <p:spPr>
          <a:xfrm>
            <a:off x="721135" y="749590"/>
            <a:ext cx="55127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/>
              <a:t>DOCHODY WŁASNE – dochody z majątku miasta</a:t>
            </a: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C61B50A6-9A78-49C6-96D2-9856866DA1D4}"/>
              </a:ext>
            </a:extLst>
          </p:cNvPr>
          <p:cNvSpPr txBox="1"/>
          <p:nvPr/>
        </p:nvSpPr>
        <p:spPr>
          <a:xfrm>
            <a:off x="456404" y="4464744"/>
            <a:ext cx="6286501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Bef>
                <a:spcPts val="1200"/>
              </a:spcBef>
              <a:spcAft>
                <a:spcPts val="600"/>
              </a:spcAft>
              <a:tabLst>
                <a:tab pos="228600" algn="l"/>
              </a:tabLst>
            </a:pPr>
            <a:r>
              <a:rPr lang="pl-PL" sz="1400" b="1" i="1" dirty="0">
                <a:latin typeface="Times New Roman" panose="02020603050405020304" pitchFamily="18" charset="0"/>
              </a:rPr>
              <a:t>W porównaniu z 2022 rokiem uzyskano dochody z mienia wyższe o 5.062.651 zł, tj. o 7,1%.</a:t>
            </a:r>
          </a:p>
          <a:p>
            <a:pPr lvl="0" algn="just">
              <a:spcBef>
                <a:spcPts val="1200"/>
              </a:spcBef>
              <a:spcAft>
                <a:spcPts val="600"/>
              </a:spcAft>
              <a:tabLst>
                <a:tab pos="228600" algn="l"/>
              </a:tabLst>
            </a:pPr>
            <a:r>
              <a:rPr lang="pl-PL" sz="1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Dochody z najmu i dzierżawy składników majątkowych gminy oddanych w użytkowanie jednostkom i zakładom budżetowym</a:t>
            </a:r>
            <a:endParaRPr lang="pl-PL" sz="1400" dirty="0">
              <a:solidFill>
                <a:srgbClr val="99336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000"/>
              <a:buFont typeface="Wingdings" panose="05000000000000000000" pitchFamily="2" charset="2"/>
              <a:buChar char=""/>
              <a:tabLst>
                <a:tab pos="637540" algn="l"/>
                <a:tab pos="709295" algn="l"/>
              </a:tabLst>
            </a:pPr>
            <a:r>
              <a:rPr lang="pl-PL" sz="1400" b="0" dirty="0">
                <a:effectLst/>
                <a:latin typeface="Times New Roman" panose="02020603050405020304" pitchFamily="18" charset="0"/>
                <a:cs typeface="Wingdings" panose="05000000000000000000" pitchFamily="2" charset="2"/>
              </a:rPr>
              <a:t>Zarządu Budynków i Lokali Komunalnych – </a:t>
            </a:r>
            <a:r>
              <a:rPr lang="pl-PL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25.624.658 zł (92,2%),</a:t>
            </a:r>
            <a:endParaRPr lang="pl-PL" sz="1400" dirty="0">
              <a:effectLst/>
              <a:latin typeface="Times New Roman" panose="02020603050405020304" pitchFamily="18" charset="0"/>
              <a:cs typeface="Wingdings" panose="05000000000000000000" pitchFamily="2" charset="2"/>
            </a:endParaRPr>
          </a:p>
          <a:p>
            <a:pPr marL="342900" lvl="0" indent="-342900" algn="just">
              <a:buSzPts val="1000"/>
              <a:buFont typeface="Wingdings" panose="05000000000000000000" pitchFamily="2" charset="2"/>
              <a:buChar char=""/>
              <a:tabLst>
                <a:tab pos="637540" algn="l"/>
                <a:tab pos="709295" algn="l"/>
              </a:tabLst>
            </a:pPr>
            <a:r>
              <a:rPr lang="pl-PL" sz="1400" dirty="0">
                <a:effectLst/>
                <a:latin typeface="Times New Roman" panose="02020603050405020304" pitchFamily="18" charset="0"/>
                <a:cs typeface="Wingdings" panose="05000000000000000000" pitchFamily="2" charset="2"/>
              </a:rPr>
              <a:t>Pomorskiego Parku Naukowo-Technologiczny –</a:t>
            </a:r>
            <a:r>
              <a:rPr lang="pl-PL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15.132.122 zł (134,9%),</a:t>
            </a:r>
            <a:endParaRPr lang="pl-PL" sz="1400" dirty="0">
              <a:effectLst/>
              <a:latin typeface="Times New Roman" panose="02020603050405020304" pitchFamily="18" charset="0"/>
              <a:cs typeface="Wingdings" panose="05000000000000000000" pitchFamily="2" charset="2"/>
            </a:endParaRPr>
          </a:p>
          <a:p>
            <a:pPr marL="342900" lvl="0" indent="-342900" algn="just">
              <a:buSzPts val="1000"/>
              <a:buFont typeface="Wingdings" panose="05000000000000000000" pitchFamily="2" charset="2"/>
              <a:buChar char=""/>
              <a:tabLst>
                <a:tab pos="637540" algn="l"/>
                <a:tab pos="709295" algn="l"/>
              </a:tabLst>
            </a:pPr>
            <a:r>
              <a:rPr lang="pl-PL" sz="1400" dirty="0">
                <a:effectLst/>
                <a:latin typeface="Times New Roman" panose="02020603050405020304" pitchFamily="18" charset="0"/>
                <a:cs typeface="Wingdings" panose="05000000000000000000" pitchFamily="2" charset="2"/>
              </a:rPr>
              <a:t>Gdyńskiego Centrum Sportu – </a:t>
            </a:r>
            <a:r>
              <a:rPr lang="pl-PL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2.854.362 zł (90,4%),</a:t>
            </a:r>
            <a:endParaRPr lang="pl-PL" sz="1400" dirty="0">
              <a:effectLst/>
              <a:latin typeface="Times New Roman" panose="02020603050405020304" pitchFamily="18" charset="0"/>
              <a:cs typeface="Wingdings" panose="05000000000000000000" pitchFamily="2" charset="2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271C5625-BDC5-6BCB-73BE-8AEAF8399F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876153"/>
              </p:ext>
            </p:extLst>
          </p:nvPr>
        </p:nvGraphicFramePr>
        <p:xfrm>
          <a:off x="274733" y="1195409"/>
          <a:ext cx="6735667" cy="30144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54723">
                  <a:extLst>
                    <a:ext uri="{9D8B030D-6E8A-4147-A177-3AD203B41FA5}">
                      <a16:colId xmlns:a16="http://schemas.microsoft.com/office/drawing/2014/main" val="2864381376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3278015814"/>
                    </a:ext>
                  </a:extLst>
                </a:gridCol>
                <a:gridCol w="807770">
                  <a:extLst>
                    <a:ext uri="{9D8B030D-6E8A-4147-A177-3AD203B41FA5}">
                      <a16:colId xmlns:a16="http://schemas.microsoft.com/office/drawing/2014/main" val="3857235005"/>
                    </a:ext>
                  </a:extLst>
                </a:gridCol>
                <a:gridCol w="679654">
                  <a:extLst>
                    <a:ext uri="{9D8B030D-6E8A-4147-A177-3AD203B41FA5}">
                      <a16:colId xmlns:a16="http://schemas.microsoft.com/office/drawing/2014/main" val="4121383540"/>
                    </a:ext>
                  </a:extLst>
                </a:gridCol>
                <a:gridCol w="670560">
                  <a:extLst>
                    <a:ext uri="{9D8B030D-6E8A-4147-A177-3AD203B41FA5}">
                      <a16:colId xmlns:a16="http://schemas.microsoft.com/office/drawing/2014/main" val="1179417587"/>
                    </a:ext>
                  </a:extLst>
                </a:gridCol>
              </a:tblGrid>
              <a:tr h="515093">
                <a:tc>
                  <a:txBody>
                    <a:bodyPr/>
                    <a:lstStyle/>
                    <a:p>
                      <a:pPr algn="ctr"/>
                      <a:r>
                        <a:rPr lang="pl-PL" sz="900">
                          <a:effectLst/>
                        </a:rPr>
                        <a:t>Tytuł dochodu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800">
                          <a:effectLst/>
                        </a:rPr>
                        <a:t>Plan 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>
                          <a:effectLst/>
                        </a:rPr>
                        <a:t>Wykonanie 2023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>
                          <a:effectLst/>
                        </a:rPr>
                        <a:t>Stopień wykonania planu (%)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>
                          <a:effectLst/>
                        </a:rPr>
                        <a:t>Udział w strukturze (%)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2530261367"/>
                  </a:ext>
                </a:extLst>
              </a:tr>
              <a:tr h="357053">
                <a:tc>
                  <a:txBody>
                    <a:bodyPr/>
                    <a:lstStyle/>
                    <a:p>
                      <a:r>
                        <a:rPr lang="pl-PL" sz="900">
                          <a:effectLst/>
                        </a:rPr>
                        <a:t>dochody z dzierżawy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13 000 000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13 820 826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106,3%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18,2%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2101646925"/>
                  </a:ext>
                </a:extLst>
              </a:tr>
              <a:tr h="357053">
                <a:tc>
                  <a:txBody>
                    <a:bodyPr/>
                    <a:lstStyle/>
                    <a:p>
                      <a:r>
                        <a:rPr lang="pl-PL" sz="900">
                          <a:effectLst/>
                        </a:rPr>
                        <a:t>wpływy z lokali użytkowych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3 300 000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3 255 632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98,7%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4,3%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3158978154"/>
                  </a:ext>
                </a:extLst>
              </a:tr>
              <a:tr h="357053">
                <a:tc>
                  <a:txBody>
                    <a:bodyPr/>
                    <a:lstStyle/>
                    <a:p>
                      <a:r>
                        <a:rPr lang="pl-PL" sz="900">
                          <a:effectLst/>
                        </a:rPr>
                        <a:t>użytkowanie wieczyste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12 300 000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12 618 825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102,6%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16,6%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3620448699"/>
                  </a:ext>
                </a:extLst>
              </a:tr>
              <a:tr h="357053">
                <a:tc>
                  <a:txBody>
                    <a:bodyPr/>
                    <a:lstStyle/>
                    <a:p>
                      <a:r>
                        <a:rPr lang="pl-PL" sz="900">
                          <a:effectLst/>
                        </a:rPr>
                        <a:t>pozostałe, w tym: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44 818 475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46 269 637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103,2%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60,9%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282569207"/>
                  </a:ext>
                </a:extLst>
              </a:tr>
              <a:tr h="357053">
                <a:tc>
                  <a:txBody>
                    <a:bodyPr/>
                    <a:lstStyle/>
                    <a:p>
                      <a:r>
                        <a:rPr lang="pl-PL" sz="900">
                          <a:effectLst/>
                        </a:rPr>
                        <a:t>dochody z najmu i dzierżawy składników majątkowych gminy oddanych w użytkowanie jednostkom i zakładom budżetowym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42 341 075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44 254 448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104,5%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58,3%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2566740034"/>
                  </a:ext>
                </a:extLst>
              </a:tr>
              <a:tr h="357053">
                <a:tc>
                  <a:txBody>
                    <a:bodyPr/>
                    <a:lstStyle/>
                    <a:p>
                      <a:r>
                        <a:rPr lang="pl-PL" sz="900">
                          <a:effectLst/>
                        </a:rPr>
                        <a:t>wpływy z najmu pomieszczeń i z czynszów za mieszkania służbowe w placówkach oświatowych 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2 477 400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2 015 189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81,3%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2,7%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784887436"/>
                  </a:ext>
                </a:extLst>
              </a:tr>
              <a:tr h="357053">
                <a:tc>
                  <a:txBody>
                    <a:bodyPr/>
                    <a:lstStyle/>
                    <a:p>
                      <a:r>
                        <a:rPr lang="pl-PL" sz="900" dirty="0">
                          <a:effectLst/>
                        </a:rPr>
                        <a:t>RAZEM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73 418 475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75 964 920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103,5%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 dirty="0">
                          <a:effectLst/>
                        </a:rPr>
                        <a:t>100,0%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42134333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6476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6796631"/>
            <a:ext cx="7199313" cy="255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Wykonanie Budżetu Miasta Gdyni za rok 2023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-1" y="146489"/>
            <a:ext cx="7199313" cy="4526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ctr"/>
            <a:r>
              <a:rPr lang="pl-P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WYKONANIE BUDŻETU MIASTA GDYNI za rok 2023</a:t>
            </a:r>
          </a:p>
        </p:txBody>
      </p:sp>
      <p:sp>
        <p:nvSpPr>
          <p:cNvPr id="46" name="Owal 45"/>
          <p:cNvSpPr/>
          <p:nvPr/>
        </p:nvSpPr>
        <p:spPr>
          <a:xfrm>
            <a:off x="1585593" y="1114422"/>
            <a:ext cx="469233" cy="4615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1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PLN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E7880AF-E095-446A-98AB-D2EF38251662}"/>
              </a:ext>
            </a:extLst>
          </p:cNvPr>
          <p:cNvSpPr txBox="1"/>
          <p:nvPr/>
        </p:nvSpPr>
        <p:spPr>
          <a:xfrm>
            <a:off x="729760" y="599162"/>
            <a:ext cx="55127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/>
              <a:t>DOCHODY WŁASNE – inne dochody własne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48AE8C96-01D5-F8DB-FD96-30682959E0FB}"/>
              </a:ext>
            </a:extLst>
          </p:cNvPr>
          <p:cNvSpPr txBox="1"/>
          <p:nvPr/>
        </p:nvSpPr>
        <p:spPr>
          <a:xfrm>
            <a:off x="390364" y="5507160"/>
            <a:ext cx="6286501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  <a:tabLst>
                <a:tab pos="228600" algn="l"/>
              </a:tabLst>
            </a:pPr>
            <a:r>
              <a:rPr lang="pl-PL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 2023 roku wykonano w 99,1% i osiągnięto dochód w kwocie </a:t>
            </a:r>
            <a:r>
              <a:rPr lang="pl-PL" sz="1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160.332.261</a:t>
            </a:r>
            <a:r>
              <a:rPr lang="pl-PL" sz="1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zł.</a:t>
            </a:r>
            <a:endParaRPr lang="pl-PL" sz="1400" i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algn="just">
              <a:spcBef>
                <a:spcPts val="1200"/>
              </a:spcBef>
              <a:spcAft>
                <a:spcPts val="600"/>
              </a:spcAft>
              <a:tabLst>
                <a:tab pos="228600" algn="l"/>
              </a:tabLst>
            </a:pPr>
            <a:r>
              <a:rPr lang="pl-PL" sz="1400" i="1" dirty="0">
                <a:latin typeface="Times New Roman" panose="02020603050405020304" pitchFamily="18" charset="0"/>
              </a:rPr>
              <a:t>W porównaniu z 2022 rokiem uzyskano dochody wyższe o </a:t>
            </a:r>
            <a:r>
              <a:rPr lang="pl-PL" sz="1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8.349.908</a:t>
            </a:r>
            <a:r>
              <a:rPr lang="pl-PL" sz="1400" b="1" i="1" dirty="0">
                <a:latin typeface="Times New Roman" panose="02020603050405020304" pitchFamily="18" charset="0"/>
              </a:rPr>
              <a:t> zł, tj. o 5,5 %.</a:t>
            </a:r>
          </a:p>
          <a:p>
            <a:pPr lvl="0" algn="just">
              <a:spcBef>
                <a:spcPts val="1200"/>
              </a:spcBef>
              <a:spcAft>
                <a:spcPts val="600"/>
              </a:spcAft>
              <a:tabLst>
                <a:tab pos="228600" algn="l"/>
              </a:tabLst>
            </a:pPr>
            <a:endParaRPr lang="pl-PL" sz="1400" b="1" i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797AC6AA-C06F-FD19-4DB8-BA22F82FA5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047066"/>
              </p:ext>
            </p:extLst>
          </p:nvPr>
        </p:nvGraphicFramePr>
        <p:xfrm>
          <a:off x="370282" y="893445"/>
          <a:ext cx="6231732" cy="4175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98470">
                  <a:extLst>
                    <a:ext uri="{9D8B030D-6E8A-4147-A177-3AD203B41FA5}">
                      <a16:colId xmlns:a16="http://schemas.microsoft.com/office/drawing/2014/main" val="3342278070"/>
                    </a:ext>
                  </a:extLst>
                </a:gridCol>
                <a:gridCol w="836981">
                  <a:extLst>
                    <a:ext uri="{9D8B030D-6E8A-4147-A177-3AD203B41FA5}">
                      <a16:colId xmlns:a16="http://schemas.microsoft.com/office/drawing/2014/main" val="570936416"/>
                    </a:ext>
                  </a:extLst>
                </a:gridCol>
                <a:gridCol w="785121">
                  <a:extLst>
                    <a:ext uri="{9D8B030D-6E8A-4147-A177-3AD203B41FA5}">
                      <a16:colId xmlns:a16="http://schemas.microsoft.com/office/drawing/2014/main" val="2267277516"/>
                    </a:ext>
                  </a:extLst>
                </a:gridCol>
                <a:gridCol w="611160">
                  <a:extLst>
                    <a:ext uri="{9D8B030D-6E8A-4147-A177-3AD203B41FA5}">
                      <a16:colId xmlns:a16="http://schemas.microsoft.com/office/drawing/2014/main" val="802560801"/>
                    </a:ext>
                  </a:extLst>
                </a:gridCol>
              </a:tblGrid>
              <a:tr h="213796">
                <a:tc>
                  <a:txBody>
                    <a:bodyPr/>
                    <a:lstStyle/>
                    <a:p>
                      <a:pPr algn="ctr"/>
                      <a:r>
                        <a:rPr lang="pl-PL" sz="900" dirty="0">
                          <a:effectLst/>
                        </a:rPr>
                        <a:t>Wyszczególnienie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>
                          <a:effectLst/>
                        </a:rPr>
                        <a:t>Plan 2023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>
                          <a:effectLst/>
                        </a:rPr>
                        <a:t>Wykonanie 2023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>
                          <a:effectLst/>
                        </a:rPr>
                        <a:t>% wyk.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672200803"/>
                  </a:ext>
                </a:extLst>
              </a:tr>
              <a:tr h="119165">
                <a:tc>
                  <a:txBody>
                    <a:bodyPr/>
                    <a:lstStyle/>
                    <a:p>
                      <a:r>
                        <a:rPr lang="pl-PL" sz="900">
                          <a:effectLst/>
                        </a:rPr>
                        <a:t>Inne dochody własne 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161 755 432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160 332 261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99,1%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733693416"/>
                  </a:ext>
                </a:extLst>
              </a:tr>
              <a:tr h="119165">
                <a:tc>
                  <a:txBody>
                    <a:bodyPr/>
                    <a:lstStyle/>
                    <a:p>
                      <a:r>
                        <a:rPr lang="pl-PL" sz="900">
                          <a:effectLst/>
                        </a:rPr>
                        <a:t>Wpływy z usług jednostek organizacyjnych miasta: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151 813 905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145 407 834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95,8%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3513988109"/>
                  </a:ext>
                </a:extLst>
              </a:tr>
              <a:tr h="119165">
                <a:tc>
                  <a:txBody>
                    <a:bodyPr/>
                    <a:lstStyle/>
                    <a:p>
                      <a:r>
                        <a:rPr lang="pl-PL" sz="900">
                          <a:effectLst/>
                        </a:rPr>
                        <a:t>wpływy Zarządu Komunikacji Miejskiej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72 019 000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70 986 223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98,6%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1630678563"/>
                  </a:ext>
                </a:extLst>
              </a:tr>
              <a:tr h="119165">
                <a:tc>
                  <a:txBody>
                    <a:bodyPr/>
                    <a:lstStyle/>
                    <a:p>
                      <a:r>
                        <a:rPr lang="pl-PL" sz="900">
                          <a:effectLst/>
                        </a:rPr>
                        <a:t>wpływy Pomorskiego Parku Naukowo - Technologicznego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11 035 914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6 960 635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63,1%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3808020910"/>
                  </a:ext>
                </a:extLst>
              </a:tr>
              <a:tr h="119165">
                <a:tc>
                  <a:txBody>
                    <a:bodyPr/>
                    <a:lstStyle/>
                    <a:p>
                      <a:r>
                        <a:rPr lang="pl-PL" sz="900">
                          <a:effectLst/>
                        </a:rPr>
                        <a:t>wpływy Gdyńskiego Centrum Sportu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4 792 341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5 532 792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115,5%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3706900391"/>
                  </a:ext>
                </a:extLst>
              </a:tr>
              <a:tr h="119165">
                <a:tc>
                  <a:txBody>
                    <a:bodyPr/>
                    <a:lstStyle/>
                    <a:p>
                      <a:r>
                        <a:rPr lang="pl-PL" sz="900">
                          <a:effectLst/>
                        </a:rPr>
                        <a:t>wpływy Zarządu Budynków i Lokali Komunalnych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25 000 000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20 868 335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83,5%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11301404"/>
                  </a:ext>
                </a:extLst>
              </a:tr>
              <a:tr h="119165">
                <a:tc>
                  <a:txBody>
                    <a:bodyPr/>
                    <a:lstStyle/>
                    <a:p>
                      <a:r>
                        <a:rPr lang="pl-PL" sz="900">
                          <a:effectLst/>
                        </a:rPr>
                        <a:t>wpływy z opłat rodziców za pobyt dzieci w żłobkach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4 444 259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4 045 485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91,0%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688221036"/>
                  </a:ext>
                </a:extLst>
              </a:tr>
              <a:tr h="119165">
                <a:tc>
                  <a:txBody>
                    <a:bodyPr/>
                    <a:lstStyle/>
                    <a:p>
                      <a:r>
                        <a:rPr lang="pl-PL" sz="900">
                          <a:effectLst/>
                        </a:rPr>
                        <a:t>wpływy z opłat rodziców za pobyt dzieci w przedszkolu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4 017 410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2 064 966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51,4%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3139625793"/>
                  </a:ext>
                </a:extLst>
              </a:tr>
              <a:tr h="119165">
                <a:tc>
                  <a:txBody>
                    <a:bodyPr/>
                    <a:lstStyle/>
                    <a:p>
                      <a:r>
                        <a:rPr lang="pl-PL" sz="900">
                          <a:effectLst/>
                        </a:rPr>
                        <a:t>wpływy z opłat za korzystanie z basenów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2 830 000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2 938 605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103,8%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201250008"/>
                  </a:ext>
                </a:extLst>
              </a:tr>
              <a:tr h="119165">
                <a:tc>
                  <a:txBody>
                    <a:bodyPr/>
                    <a:lstStyle/>
                    <a:p>
                      <a:r>
                        <a:rPr lang="pl-PL" sz="900">
                          <a:effectLst/>
                        </a:rPr>
                        <a:t>wpływy z opłat placówek opieki społecznej: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893659865"/>
                  </a:ext>
                </a:extLst>
              </a:tr>
              <a:tr h="119165">
                <a:tc>
                  <a:txBody>
                    <a:bodyPr/>
                    <a:lstStyle/>
                    <a:p>
                      <a:pPr indent="114300"/>
                      <a:r>
                        <a:rPr lang="pl-PL" sz="900">
                          <a:effectLst/>
                        </a:rPr>
                        <a:t>wpływy z usług opiekuńczych i opłaty za pobyt w ośrodkach wsparcia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2 758 434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3 867 018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140,2%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2879016669"/>
                  </a:ext>
                </a:extLst>
              </a:tr>
              <a:tr h="213796">
                <a:tc>
                  <a:txBody>
                    <a:bodyPr/>
                    <a:lstStyle/>
                    <a:p>
                      <a:pPr marL="132715"/>
                      <a:r>
                        <a:rPr lang="pl-PL" sz="900">
                          <a:effectLst/>
                        </a:rPr>
                        <a:t>opłaty osób zobowiązanych alimentacyjnie za umieszczenie w DPS członków ich rodzin 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1 250 000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1 501 001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120,1%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1298760555"/>
                  </a:ext>
                </a:extLst>
              </a:tr>
              <a:tr h="119165">
                <a:tc>
                  <a:txBody>
                    <a:bodyPr/>
                    <a:lstStyle/>
                    <a:p>
                      <a:pPr indent="114300"/>
                      <a:r>
                        <a:rPr lang="pl-PL" sz="900">
                          <a:effectLst/>
                        </a:rPr>
                        <a:t>wpływy z opłat za pobyt w domu opieki społecznej 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1 590 000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1 589 570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100,0%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3446043632"/>
                  </a:ext>
                </a:extLst>
              </a:tr>
              <a:tr h="119165">
                <a:tc>
                  <a:txBody>
                    <a:bodyPr/>
                    <a:lstStyle/>
                    <a:p>
                      <a:r>
                        <a:rPr lang="pl-PL" sz="900">
                          <a:effectLst/>
                        </a:rPr>
                        <a:t>wpływy Urzędu Miasta: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931709088"/>
                  </a:ext>
                </a:extLst>
              </a:tr>
              <a:tr h="213796">
                <a:tc>
                  <a:txBody>
                    <a:bodyPr/>
                    <a:lstStyle/>
                    <a:p>
                      <a:pPr marL="132715"/>
                      <a:r>
                        <a:rPr lang="pl-PL" sz="900">
                          <a:effectLst/>
                        </a:rPr>
                        <a:t>dochody związane z gromadzeniem środków z opłat i kar za korzystanie ze środowiska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1 100 000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2 242 933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203,9%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463616543"/>
                  </a:ext>
                </a:extLst>
              </a:tr>
              <a:tr h="213796">
                <a:tc>
                  <a:txBody>
                    <a:bodyPr/>
                    <a:lstStyle/>
                    <a:p>
                      <a:pPr marL="132715"/>
                      <a:r>
                        <a:rPr lang="pl-PL" sz="900">
                          <a:effectLst/>
                        </a:rPr>
                        <a:t>wpływy ze sprzedaży map, danych z ewidencji gruntów i budynków oraz innych materiałów i informacji z zasobów powiatowych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1 101 000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933 581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84,8%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846948170"/>
                  </a:ext>
                </a:extLst>
              </a:tr>
              <a:tr h="119165">
                <a:tc>
                  <a:txBody>
                    <a:bodyPr/>
                    <a:lstStyle/>
                    <a:p>
                      <a:pPr marL="132715"/>
                      <a:r>
                        <a:rPr lang="pl-PL" sz="900">
                          <a:effectLst/>
                        </a:rPr>
                        <a:t>25% dochodów z nieruchomości Skarbu Państwa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8 444 983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9 280 964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109,9%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3272575267"/>
                  </a:ext>
                </a:extLst>
              </a:tr>
              <a:tr h="119165">
                <a:tc>
                  <a:txBody>
                    <a:bodyPr/>
                    <a:lstStyle/>
                    <a:p>
                      <a:pPr marL="132715"/>
                      <a:r>
                        <a:rPr lang="pl-PL" sz="900">
                          <a:effectLst/>
                        </a:rPr>
                        <a:t>odsetki od środków na rachunkach bankowych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7 700 000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7 644 638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99,3%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2557125277"/>
                  </a:ext>
                </a:extLst>
              </a:tr>
              <a:tr h="119165">
                <a:tc>
                  <a:txBody>
                    <a:bodyPr/>
                    <a:lstStyle/>
                    <a:p>
                      <a:r>
                        <a:rPr lang="pl-PL" sz="900">
                          <a:effectLst/>
                        </a:rPr>
                        <a:t>Pozostałe dochody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9 941 527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14 924 427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150,1%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4106158886"/>
                  </a:ext>
                </a:extLst>
              </a:tr>
              <a:tr h="119165">
                <a:tc>
                  <a:txBody>
                    <a:bodyPr/>
                    <a:lstStyle/>
                    <a:p>
                      <a:pPr marL="132715"/>
                      <a:r>
                        <a:rPr lang="pl-PL" sz="900">
                          <a:effectLst/>
                        </a:rPr>
                        <a:t>wpływy z tytułu kar i odszkodowań wynikających z umów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1 246 683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>
                          <a:effectLst/>
                        </a:rPr>
                        <a:t>3 756 564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900" dirty="0">
                          <a:effectLst/>
                        </a:rPr>
                        <a:t>301,3%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17780" marB="17780" anchor="ctr"/>
                </a:tc>
                <a:extLst>
                  <a:ext uri="{0D108BD9-81ED-4DB2-BD59-A6C34878D82A}">
                    <a16:rowId xmlns:a16="http://schemas.microsoft.com/office/drawing/2014/main" val="6066272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4039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iestandardowy 5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EA9027"/>
      </a:accent1>
      <a:accent2>
        <a:srgbClr val="288383"/>
      </a:accent2>
      <a:accent3>
        <a:srgbClr val="75BDA7"/>
      </a:accent3>
      <a:accent4>
        <a:srgbClr val="083343"/>
      </a:accent4>
      <a:accent5>
        <a:srgbClr val="7BAE1E"/>
      </a:accent5>
      <a:accent6>
        <a:srgbClr val="D7BB12"/>
      </a:accent6>
      <a:hlink>
        <a:srgbClr val="6B9F25"/>
      </a:hlink>
      <a:folHlink>
        <a:srgbClr val="3494BA"/>
      </a:folHlink>
    </a:clrScheme>
    <a:fontScheme name="Candara">
      <a:maj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5382</TotalTime>
  <Words>6587</Words>
  <Application>Microsoft Office PowerPoint</Application>
  <PresentationFormat>Niestandardowy</PresentationFormat>
  <Paragraphs>1402</Paragraphs>
  <Slides>44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44</vt:i4>
      </vt:variant>
    </vt:vector>
  </HeadingPairs>
  <TitlesOfParts>
    <vt:vector size="52" baseType="lpstr">
      <vt:lpstr>Arial</vt:lpstr>
      <vt:lpstr>Arial Narrow</vt:lpstr>
      <vt:lpstr>Arial Rounded MT Bold</vt:lpstr>
      <vt:lpstr>Calibri</vt:lpstr>
      <vt:lpstr>Candara</vt:lpstr>
      <vt:lpstr>Times New Roman</vt:lpstr>
      <vt:lpstr>Wingdings</vt:lpstr>
      <vt:lpstr>Office Theme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Alicja Leibner</dc:creator>
  <cp:lastModifiedBy>Aleksandra Mendryk</cp:lastModifiedBy>
  <cp:revision>774</cp:revision>
  <dcterms:created xsi:type="dcterms:W3CDTF">2017-05-22T10:37:43Z</dcterms:created>
  <dcterms:modified xsi:type="dcterms:W3CDTF">2024-05-24T13:44:21Z</dcterms:modified>
</cp:coreProperties>
</file>