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73" r:id="rId2"/>
    <p:sldId id="285" r:id="rId3"/>
    <p:sldId id="288" r:id="rId4"/>
    <p:sldId id="258" r:id="rId5"/>
    <p:sldId id="320" r:id="rId6"/>
    <p:sldId id="318" r:id="rId7"/>
    <p:sldId id="319" r:id="rId8"/>
    <p:sldId id="326" r:id="rId9"/>
    <p:sldId id="316" r:id="rId10"/>
    <p:sldId id="324" r:id="rId11"/>
    <p:sldId id="321" r:id="rId12"/>
    <p:sldId id="325" r:id="rId13"/>
    <p:sldId id="322" r:id="rId14"/>
    <p:sldId id="317" r:id="rId15"/>
    <p:sldId id="323" r:id="rId16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5" userDrawn="1">
          <p15:clr>
            <a:srgbClr val="A4A3A4"/>
          </p15:clr>
        </p15:guide>
        <p15:guide id="2" pos="113" userDrawn="1">
          <p15:clr>
            <a:srgbClr val="A4A3A4"/>
          </p15:clr>
        </p15:guide>
        <p15:guide id="3" orient="horz" pos="34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Mendryk" initials="AM" lastIdx="35" clrIdx="0">
    <p:extLst>
      <p:ext uri="{19B8F6BF-5375-455C-9EA6-DF929625EA0E}">
        <p15:presenceInfo xmlns:p15="http://schemas.microsoft.com/office/powerpoint/2012/main" userId="S-1-5-21-1757981266-1123561945-839522115-395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9A39"/>
    <a:srgbClr val="FF7C80"/>
    <a:srgbClr val="76310A"/>
    <a:srgbClr val="658F19"/>
    <a:srgbClr val="FEB25E"/>
    <a:srgbClr val="DAC8D9"/>
    <a:srgbClr val="2B647F"/>
    <a:srgbClr val="58B6C0"/>
    <a:srgbClr val="0078D7"/>
    <a:srgbClr val="EF7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544" y="52"/>
      </p:cViewPr>
      <p:guideLst>
        <p:guide orient="horz" pos="2245"/>
        <p:guide pos="113"/>
        <p:guide orient="horz" pos="34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Desktop\Za&#322;&#261;cznik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Desktop\Za&#322;&#261;cznik%20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Desktop\Za&#322;&#261;cznik%2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Desktop\Za&#322;&#261;cznik%20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Desktop\Za&#322;&#261;cznik%20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AppData\Roaming\Microsoft\Excel\Za&#322;&#261;cznik%201a%20(version%201).xlsb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Desktop\Za&#322;&#261;cznik%20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Desktop\Za&#322;&#261;cznik%20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AppData\Roaming\Microsoft\Excel\Za&#322;&#261;cznik%201%20(version%201).xlsb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1577\Desktop\Za&#322;&#261;cznik%20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Dochody bieżące (w mln)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(Arkusz2!$B$1,Arkusz2!$E$1)</c:f>
              <c:strCache>
                <c:ptCount val="2"/>
                <c:pt idx="0">
                  <c:v>2021</c:v>
                </c:pt>
                <c:pt idx="1">
                  <c:v>2024</c:v>
                </c:pt>
              </c:strCache>
            </c:strRef>
          </c:cat>
          <c:val>
            <c:numRef>
              <c:f>(Arkusz2!$B$3,Arkusz2!$E$3)</c:f>
              <c:numCache>
                <c:formatCode>#,##0.00</c:formatCode>
                <c:ptCount val="2"/>
                <c:pt idx="0">
                  <c:v>1884.6240845899999</c:v>
                </c:pt>
                <c:pt idx="1">
                  <c:v>2156.1132488799999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DA-4C8D-9662-F6C51AA68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3822319"/>
        <c:axId val="913823759"/>
      </c:barChart>
      <c:catAx>
        <c:axId val="913822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13823759"/>
        <c:crosses val="autoZero"/>
        <c:auto val="1"/>
        <c:lblAlgn val="ctr"/>
        <c:lblOffset val="100"/>
        <c:noMultiLvlLbl val="0"/>
      </c:catAx>
      <c:valAx>
        <c:axId val="913823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13822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="1" dirty="0"/>
              <a:t>Relacja kwoty długu do dochodów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12739952514679415"/>
          <c:y val="0.16545528352360547"/>
          <c:w val="0.85179242339341998"/>
          <c:h val="0.7082441125439938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6240114355079655E-3"/>
                  <c:y val="-9.84519724187569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3F-441C-9DCF-67B7FE14B7F0}"/>
                </c:ext>
              </c:extLst>
            </c:dLbl>
            <c:dLbl>
              <c:idx val="1"/>
              <c:layout>
                <c:manualLayout>
                  <c:x val="-2.3120057177539828E-3"/>
                  <c:y val="-1.2605147023828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C3F-441C-9DCF-67B7FE14B7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(Arkusz1!$B$1,Arkusz1!$E$1)</c:f>
              <c:strCache>
                <c:ptCount val="2"/>
                <c:pt idx="0">
                  <c:v>2021</c:v>
                </c:pt>
                <c:pt idx="1">
                  <c:v>2024</c:v>
                </c:pt>
              </c:strCache>
            </c:strRef>
          </c:cat>
          <c:val>
            <c:numRef>
              <c:f>(Arkusz1!$B$65,Arkusz1!$E$65)</c:f>
              <c:numCache>
                <c:formatCode>0.00%</c:formatCode>
                <c:ptCount val="2"/>
                <c:pt idx="0">
                  <c:v>0.55570793257216433</c:v>
                </c:pt>
                <c:pt idx="1">
                  <c:v>0.41917871577301202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3F-441C-9DCF-67B7FE14B7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2196015"/>
        <c:axId val="622184975"/>
      </c:barChart>
      <c:catAx>
        <c:axId val="622196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184975"/>
        <c:crosses val="autoZero"/>
        <c:auto val="1"/>
        <c:lblAlgn val="ctr"/>
        <c:lblOffset val="100"/>
        <c:noMultiLvlLbl val="0"/>
      </c:catAx>
      <c:valAx>
        <c:axId val="62218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196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Wpływy z PIT (w mln)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Arkusz2!$B$1:$E$1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Arkusz2!$B$4:$E$4</c:f>
              <c:numCache>
                <c:formatCode>#,##0.00</c:formatCode>
                <c:ptCount val="4"/>
                <c:pt idx="0">
                  <c:v>540.40220699999998</c:v>
                </c:pt>
                <c:pt idx="1">
                  <c:v>533.44976959999997</c:v>
                </c:pt>
                <c:pt idx="2">
                  <c:v>452.10906399999999</c:v>
                </c:pt>
                <c:pt idx="3">
                  <c:v>645.99533099999996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F7-496D-8D35-CD02EE59A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168271"/>
        <c:axId val="941971343"/>
      </c:barChart>
      <c:catAx>
        <c:axId val="659168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41971343"/>
        <c:crosses val="autoZero"/>
        <c:auto val="1"/>
        <c:lblAlgn val="ctr"/>
        <c:lblOffset val="100"/>
        <c:noMultiLvlLbl val="0"/>
      </c:catAx>
      <c:valAx>
        <c:axId val="94197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59168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Wydatki bieżące (w mln)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(Arkusz2!$B$1,Arkusz2!$E$1)</c:f>
              <c:strCache>
                <c:ptCount val="2"/>
                <c:pt idx="0">
                  <c:v>2021</c:v>
                </c:pt>
                <c:pt idx="1">
                  <c:v>2024</c:v>
                </c:pt>
              </c:strCache>
            </c:strRef>
          </c:cat>
          <c:val>
            <c:numRef>
              <c:f>(Arkusz2!$B$16,Arkusz2!$E$16)</c:f>
              <c:numCache>
                <c:formatCode>#,##0.00</c:formatCode>
                <c:ptCount val="2"/>
                <c:pt idx="0">
                  <c:v>1732.19908556</c:v>
                </c:pt>
                <c:pt idx="1">
                  <c:v>2214.2315128800001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3-4DF6-9880-5DF0014427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6371967"/>
        <c:axId val="1056366687"/>
      </c:barChart>
      <c:catAx>
        <c:axId val="1056371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56366687"/>
        <c:crosses val="autoZero"/>
        <c:auto val="1"/>
        <c:lblAlgn val="ctr"/>
        <c:lblOffset val="100"/>
        <c:noMultiLvlLbl val="0"/>
      </c:catAx>
      <c:valAx>
        <c:axId val="105636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56371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Wynagrodzenia (w mln)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Arkusz2!$B$1:$E$1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Arkusz2!$B$17:$E$17</c:f>
              <c:numCache>
                <c:formatCode>#,##0.00</c:formatCode>
                <c:ptCount val="4"/>
                <c:pt idx="0">
                  <c:v>663.36515152999993</c:v>
                </c:pt>
                <c:pt idx="1">
                  <c:v>682.87913795000009</c:v>
                </c:pt>
                <c:pt idx="2">
                  <c:v>764.70858452999994</c:v>
                </c:pt>
                <c:pt idx="3">
                  <c:v>959.01764894000007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6F-462F-A118-A26A249EB6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6369567"/>
        <c:axId val="1056368607"/>
      </c:barChart>
      <c:catAx>
        <c:axId val="1056369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56368607"/>
        <c:crosses val="autoZero"/>
        <c:auto val="1"/>
        <c:lblAlgn val="ctr"/>
        <c:lblOffset val="100"/>
        <c:noMultiLvlLbl val="0"/>
      </c:catAx>
      <c:valAx>
        <c:axId val="1056368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563695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Wynagrodzenia bez oświaty (w mln)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Arkusz2!$B$1:$E$1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Arkusz2!$B$73:$E$73</c:f>
              <c:numCache>
                <c:formatCode>0.00</c:formatCode>
                <c:ptCount val="4"/>
                <c:pt idx="0">
                  <c:v>255.71188849000001</c:v>
                </c:pt>
                <c:pt idx="1">
                  <c:v>265.26946099999998</c:v>
                </c:pt>
                <c:pt idx="2">
                  <c:v>300.48294900000002</c:v>
                </c:pt>
                <c:pt idx="3">
                  <c:v>425.38559326999996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F9-492B-8CEF-FEEFA960B6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2375520"/>
        <c:axId val="1582376480"/>
      </c:barChart>
      <c:catAx>
        <c:axId val="158237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82376480"/>
        <c:crosses val="autoZero"/>
        <c:auto val="1"/>
        <c:lblAlgn val="ctr"/>
        <c:lblOffset val="100"/>
        <c:noMultiLvlLbl val="0"/>
      </c:catAx>
      <c:valAx>
        <c:axId val="1582376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8237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Spłaty rat kapitałowych (w mln)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Arkusz2!$B$1:$E$1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Arkusz2!$B$43:$E$43</c:f>
              <c:numCache>
                <c:formatCode>#,##0.00</c:formatCode>
                <c:ptCount val="4"/>
                <c:pt idx="0">
                  <c:v>105.24831524</c:v>
                </c:pt>
                <c:pt idx="1">
                  <c:v>58.506082880000001</c:v>
                </c:pt>
                <c:pt idx="2">
                  <c:v>116.16385200000001</c:v>
                </c:pt>
                <c:pt idx="3">
                  <c:v>150.76385200000001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86-4A5A-B156-920CBF29C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2882287"/>
        <c:axId val="1082889007"/>
      </c:barChart>
      <c:catAx>
        <c:axId val="1082882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82889007"/>
        <c:crosses val="autoZero"/>
        <c:auto val="1"/>
        <c:lblAlgn val="ctr"/>
        <c:lblOffset val="100"/>
        <c:noMultiLvlLbl val="0"/>
      </c:catAx>
      <c:valAx>
        <c:axId val="1082889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82882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Nadpłata kredytu (w mln)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FD-497C-8823-01C6DD03A2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Arkusz2!$B$1:$E$1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Arkusz2!$B$70:$E$70</c:f>
              <c:numCache>
                <c:formatCode>#,##0</c:formatCode>
                <c:ptCount val="4"/>
                <c:pt idx="0">
                  <c:v>41</c:v>
                </c:pt>
                <c:pt idx="1">
                  <c:v>0</c:v>
                </c:pt>
                <c:pt idx="2">
                  <c:v>63.4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FD-497C-8823-01C6DD03A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2887087"/>
        <c:axId val="1082887567"/>
      </c:barChart>
      <c:catAx>
        <c:axId val="1082887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82887567"/>
        <c:crosses val="autoZero"/>
        <c:auto val="1"/>
        <c:lblAlgn val="ctr"/>
        <c:lblOffset val="100"/>
        <c:noMultiLvlLbl val="0"/>
      </c:catAx>
      <c:valAx>
        <c:axId val="1082887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82887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Wydatki na obsługę długu (w mln)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F9-4B96-ADA6-FECEB8FFEC44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F9-4B96-ADA6-FECEB8FFEC44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F9-4B96-ADA6-FECEB8FFEC44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F9-4B96-ADA6-FECEB8FFEC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Arkusz2!$B$1:$E$1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Arkusz2!$B$20:$E$20</c:f>
              <c:numCache>
                <c:formatCode>#,##0.00</c:formatCode>
                <c:ptCount val="4"/>
                <c:pt idx="0">
                  <c:v>9.6393590800000002</c:v>
                </c:pt>
                <c:pt idx="1">
                  <c:v>48.12793078</c:v>
                </c:pt>
                <c:pt idx="2">
                  <c:v>69.224247059999996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F9-4B96-ADA6-FECEB8FFEC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8634511"/>
        <c:axId val="958638831"/>
      </c:barChart>
      <c:catAx>
        <c:axId val="958634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58638831"/>
        <c:crosses val="autoZero"/>
        <c:auto val="1"/>
        <c:lblAlgn val="ctr"/>
        <c:lblOffset val="100"/>
        <c:noMultiLvlLbl val="0"/>
      </c:catAx>
      <c:valAx>
        <c:axId val="958638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58634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="1" dirty="0"/>
              <a:t>Indywidualny wskaźnik zadłużenia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03-47AD-8286-BD39130365EE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03-47AD-8286-BD39130365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(Arkusz2!$B$1,Arkusz2!$E$1)</c:f>
              <c:strCache>
                <c:ptCount val="2"/>
                <c:pt idx="0">
                  <c:v>2021</c:v>
                </c:pt>
                <c:pt idx="1">
                  <c:v>2024</c:v>
                </c:pt>
              </c:strCache>
            </c:strRef>
          </c:cat>
          <c:val>
            <c:numRef>
              <c:f>(Arkusz2!$B$58,Arkusz2!$E$58)</c:f>
              <c:numCache>
                <c:formatCode>0.00%</c:formatCode>
                <c:ptCount val="2"/>
                <c:pt idx="0">
                  <c:v>7.7258525437348596E-2</c:v>
                </c:pt>
                <c:pt idx="1">
                  <c:v>6.6813675416894786E-2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03-47AD-8286-BD391303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2889967"/>
        <c:axId val="1082877967"/>
      </c:barChart>
      <c:catAx>
        <c:axId val="1082889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82877967"/>
        <c:crosses val="autoZero"/>
        <c:auto val="1"/>
        <c:lblAlgn val="ctr"/>
        <c:lblOffset val="100"/>
        <c:noMultiLvlLbl val="0"/>
      </c:catAx>
      <c:valAx>
        <c:axId val="10828779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82889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A62BE-CAFC-4D61-8924-4C7B4D501F1C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D9D0B-3670-412E-BD84-C8DF0F9B8B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02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92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82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789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16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4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59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643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683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7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49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F102B-268C-4BD3-974A-D9C95FE5D2D0}" type="datetimeFigureOut">
              <a:rPr lang="pl-PL" smtClean="0"/>
              <a:t>26.06.2024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2927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26" Type="http://schemas.openxmlformats.org/officeDocument/2006/relationships/image" Target="../media/image26.svg"/><Relationship Id="rId3" Type="http://schemas.openxmlformats.org/officeDocument/2006/relationships/image" Target="../media/image3.png"/><Relationship Id="rId21" Type="http://schemas.openxmlformats.org/officeDocument/2006/relationships/image" Target="../media/image21.sv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sv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24" Type="http://schemas.openxmlformats.org/officeDocument/2006/relationships/image" Target="../media/image24.jpe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sv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az 20">
            <a:extLst>
              <a:ext uri="{FF2B5EF4-FFF2-40B4-BE49-F238E27FC236}">
                <a16:creationId xmlns:a16="http://schemas.microsoft.com/office/drawing/2014/main" id="{34A6BDBE-A272-40EB-9394-7554CC3C0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71" y="4636904"/>
            <a:ext cx="199072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a 4">
            <a:extLst>
              <a:ext uri="{FF2B5EF4-FFF2-40B4-BE49-F238E27FC236}">
                <a16:creationId xmlns:a16="http://schemas.microsoft.com/office/drawing/2014/main" id="{368B752C-FD02-3B6D-6D1B-DB2A602AA3EB}"/>
              </a:ext>
            </a:extLst>
          </p:cNvPr>
          <p:cNvGrpSpPr/>
          <p:nvPr/>
        </p:nvGrpSpPr>
        <p:grpSpPr>
          <a:xfrm>
            <a:off x="1689817" y="840235"/>
            <a:ext cx="3819677" cy="3819677"/>
            <a:chOff x="1727047" y="999394"/>
            <a:chExt cx="3819678" cy="3819678"/>
          </a:xfrm>
        </p:grpSpPr>
        <p:sp>
          <p:nvSpPr>
            <p:cNvPr id="7" name="Owal 6">
              <a:extLst>
                <a:ext uri="{FF2B5EF4-FFF2-40B4-BE49-F238E27FC236}">
                  <a16:creationId xmlns:a16="http://schemas.microsoft.com/office/drawing/2014/main" id="{C5E0C1E0-517F-5910-06BA-27E7921698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27047" y="999394"/>
              <a:ext cx="3819678" cy="381967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pole tekstowe 7">
              <a:extLst>
                <a:ext uri="{FF2B5EF4-FFF2-40B4-BE49-F238E27FC236}">
                  <a16:creationId xmlns:a16="http://schemas.microsoft.com/office/drawing/2014/main" id="{1BA98261-A103-90CB-E0F3-23AF662E6457}"/>
                </a:ext>
              </a:extLst>
            </p:cNvPr>
            <p:cNvSpPr txBox="1"/>
            <p:nvPr/>
          </p:nvSpPr>
          <p:spPr>
            <a:xfrm>
              <a:off x="2343264" y="2262475"/>
              <a:ext cx="2587249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6500" b="1" dirty="0">
                  <a:solidFill>
                    <a:schemeClr val="accent4"/>
                  </a:solidFill>
                </a:rPr>
                <a:t>G</a:t>
              </a:r>
              <a:r>
                <a:rPr lang="pl-PL" sz="4000" b="1" dirty="0">
                  <a:solidFill>
                    <a:schemeClr val="accent4"/>
                  </a:solidFill>
                </a:rPr>
                <a:t>DYNIA</a:t>
              </a:r>
            </a:p>
            <a:p>
              <a:pPr algn="ctr"/>
              <a:r>
                <a:rPr lang="pl-PL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BUDŻET MIASTA 2024</a:t>
              </a:r>
            </a:p>
            <a:p>
              <a:pPr algn="ctr"/>
              <a:r>
                <a:rPr lang="pl-PL" sz="1500" i="1" dirty="0">
                  <a:solidFill>
                    <a:srgbClr val="EF7F02"/>
                  </a:solidFill>
                </a:rPr>
                <a:t>Na dzień 26.06.2024 r.</a:t>
              </a:r>
            </a:p>
            <a:p>
              <a:pPr algn="ctr"/>
              <a:endParaRPr lang="pl-PL" sz="1500" i="1" dirty="0">
                <a:solidFill>
                  <a:srgbClr val="EF7F0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0559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SPŁATA RAT KAPITAŁOWYCH</a:t>
            </a: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7E4ABA30-121C-C6EC-617F-D0682FAE3BED}"/>
              </a:ext>
            </a:extLst>
          </p:cNvPr>
          <p:cNvGrpSpPr/>
          <p:nvPr/>
        </p:nvGrpSpPr>
        <p:grpSpPr>
          <a:xfrm>
            <a:off x="91440" y="794932"/>
            <a:ext cx="2935149" cy="1002310"/>
            <a:chOff x="217006" y="1168601"/>
            <a:chExt cx="1727200" cy="1222995"/>
          </a:xfrm>
        </p:grpSpPr>
        <p:sp>
          <p:nvSpPr>
            <p:cNvPr id="7" name="Prostokąt zaokrąglony 37">
              <a:extLst>
                <a:ext uri="{FF2B5EF4-FFF2-40B4-BE49-F238E27FC236}">
                  <a16:creationId xmlns:a16="http://schemas.microsoft.com/office/drawing/2014/main" id="{D4F0C44C-66C1-1E05-2935-6DC4AAC4FBED}"/>
                </a:ext>
              </a:extLst>
            </p:cNvPr>
            <p:cNvSpPr/>
            <p:nvPr/>
          </p:nvSpPr>
          <p:spPr>
            <a:xfrm>
              <a:off x="217006" y="1168601"/>
              <a:ext cx="1727200" cy="1222995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 dirty="0"/>
            </a:p>
          </p:txBody>
        </p:sp>
        <p:sp>
          <p:nvSpPr>
            <p:cNvPr id="8" name="Prostokąt 7">
              <a:extLst>
                <a:ext uri="{FF2B5EF4-FFF2-40B4-BE49-F238E27FC236}">
                  <a16:creationId xmlns:a16="http://schemas.microsoft.com/office/drawing/2014/main" id="{00C5E390-D45C-29A9-7E00-73D4D6AF388B}"/>
                </a:ext>
              </a:extLst>
            </p:cNvPr>
            <p:cNvSpPr/>
            <p:nvPr/>
          </p:nvSpPr>
          <p:spPr>
            <a:xfrm>
              <a:off x="606366" y="1267910"/>
              <a:ext cx="1103843" cy="638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800" b="1" dirty="0">
                  <a:solidFill>
                    <a:srgbClr val="2B647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430,68 mln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405080E4-FB7E-5EA6-8EC9-3983DADD0B4B}"/>
                </a:ext>
              </a:extLst>
            </p:cNvPr>
            <p:cNvSpPr txBox="1"/>
            <p:nvPr/>
          </p:nvSpPr>
          <p:spPr>
            <a:xfrm>
              <a:off x="384389" y="1882942"/>
              <a:ext cx="1227077" cy="4130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2021-2024</a:t>
              </a:r>
            </a:p>
          </p:txBody>
        </p:sp>
      </p:grp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19DF4C6C-2735-78E2-A1D5-4C018F7212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8055132"/>
              </p:ext>
            </p:extLst>
          </p:nvPr>
        </p:nvGraphicFramePr>
        <p:xfrm>
          <a:off x="753106" y="1878632"/>
          <a:ext cx="5876294" cy="4425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7079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NADPŁATA ZADŁUŻENIA</a:t>
            </a: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A772F9E3-537B-6908-1F64-85138F2DF4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870209"/>
              </p:ext>
            </p:extLst>
          </p:nvPr>
        </p:nvGraphicFramePr>
        <p:xfrm>
          <a:off x="713232" y="1819656"/>
          <a:ext cx="5897880" cy="4178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upa 4">
            <a:extLst>
              <a:ext uri="{FF2B5EF4-FFF2-40B4-BE49-F238E27FC236}">
                <a16:creationId xmlns:a16="http://schemas.microsoft.com/office/drawing/2014/main" id="{7E4ABA30-121C-C6EC-617F-D0682FAE3BED}"/>
              </a:ext>
            </a:extLst>
          </p:cNvPr>
          <p:cNvGrpSpPr/>
          <p:nvPr/>
        </p:nvGrpSpPr>
        <p:grpSpPr>
          <a:xfrm>
            <a:off x="91440" y="794932"/>
            <a:ext cx="2935149" cy="1002310"/>
            <a:chOff x="217006" y="1168601"/>
            <a:chExt cx="1727200" cy="1222995"/>
          </a:xfrm>
        </p:grpSpPr>
        <p:sp>
          <p:nvSpPr>
            <p:cNvPr id="7" name="Prostokąt zaokrąglony 37">
              <a:extLst>
                <a:ext uri="{FF2B5EF4-FFF2-40B4-BE49-F238E27FC236}">
                  <a16:creationId xmlns:a16="http://schemas.microsoft.com/office/drawing/2014/main" id="{D4F0C44C-66C1-1E05-2935-6DC4AAC4FBED}"/>
                </a:ext>
              </a:extLst>
            </p:cNvPr>
            <p:cNvSpPr/>
            <p:nvPr/>
          </p:nvSpPr>
          <p:spPr>
            <a:xfrm>
              <a:off x="217006" y="1168601"/>
              <a:ext cx="1727200" cy="1222995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/>
            </a:p>
          </p:txBody>
        </p:sp>
        <p:sp>
          <p:nvSpPr>
            <p:cNvPr id="8" name="Prostokąt 7">
              <a:extLst>
                <a:ext uri="{FF2B5EF4-FFF2-40B4-BE49-F238E27FC236}">
                  <a16:creationId xmlns:a16="http://schemas.microsoft.com/office/drawing/2014/main" id="{00C5E390-D45C-29A9-7E00-73D4D6AF388B}"/>
                </a:ext>
              </a:extLst>
            </p:cNvPr>
            <p:cNvSpPr/>
            <p:nvPr/>
          </p:nvSpPr>
          <p:spPr>
            <a:xfrm>
              <a:off x="606366" y="1267910"/>
              <a:ext cx="78312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800" b="1" dirty="0">
                  <a:solidFill>
                    <a:srgbClr val="2B647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174 mln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405080E4-FB7E-5EA6-8EC9-3983DADD0B4B}"/>
                </a:ext>
              </a:extLst>
            </p:cNvPr>
            <p:cNvSpPr txBox="1"/>
            <p:nvPr/>
          </p:nvSpPr>
          <p:spPr>
            <a:xfrm>
              <a:off x="384389" y="1882942"/>
              <a:ext cx="122707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nadpłacony kredyt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8629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OBSŁUGA ZADŁUŻENIA</a:t>
            </a:r>
          </a:p>
        </p:txBody>
      </p:sp>
      <p:grpSp>
        <p:nvGrpSpPr>
          <p:cNvPr id="45" name="Grupa 44"/>
          <p:cNvGrpSpPr/>
          <p:nvPr/>
        </p:nvGrpSpPr>
        <p:grpSpPr>
          <a:xfrm>
            <a:off x="94856" y="686567"/>
            <a:ext cx="3151264" cy="1088005"/>
            <a:chOff x="364835" y="1267910"/>
            <a:chExt cx="2615234" cy="1285658"/>
          </a:xfrm>
        </p:grpSpPr>
        <p:sp>
          <p:nvSpPr>
            <p:cNvPr id="38" name="Prostokąt zaokrąglony 37"/>
            <p:cNvSpPr/>
            <p:nvPr/>
          </p:nvSpPr>
          <p:spPr>
            <a:xfrm>
              <a:off x="364835" y="1316178"/>
              <a:ext cx="2540104" cy="1222995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/>
            </a:p>
          </p:txBody>
        </p:sp>
        <p:sp>
          <p:nvSpPr>
            <p:cNvPr id="39" name="Prostokąt 38"/>
            <p:cNvSpPr/>
            <p:nvPr/>
          </p:nvSpPr>
          <p:spPr>
            <a:xfrm>
              <a:off x="606366" y="1267910"/>
              <a:ext cx="1057880" cy="6182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800" b="1" dirty="0">
                  <a:solidFill>
                    <a:srgbClr val="2B647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89,56 %</a:t>
              </a:r>
            </a:p>
          </p:txBody>
        </p:sp>
        <p:sp>
          <p:nvSpPr>
            <p:cNvPr id="41" name="pole tekstowe 40"/>
            <p:cNvSpPr txBox="1"/>
            <p:nvPr/>
          </p:nvSpPr>
          <p:spPr>
            <a:xfrm>
              <a:off x="364835" y="1862560"/>
              <a:ext cx="2615234" cy="691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dynamika wydatków </a:t>
              </a:r>
            </a:p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na obsługę długu</a:t>
              </a:r>
            </a:p>
          </p:txBody>
        </p:sp>
      </p:grp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3D9BFA49-1302-1995-4DBE-AC35826ADB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774070"/>
              </p:ext>
            </p:extLst>
          </p:nvPr>
        </p:nvGraphicFramePr>
        <p:xfrm>
          <a:off x="512064" y="1892275"/>
          <a:ext cx="6025896" cy="4579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6422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POZIOM ZADŁUŻENIA</a:t>
            </a: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432DB7F9-DE0A-0DFA-E107-4DFD00E08B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122165"/>
              </p:ext>
            </p:extLst>
          </p:nvPr>
        </p:nvGraphicFramePr>
        <p:xfrm>
          <a:off x="621792" y="1088136"/>
          <a:ext cx="5907024" cy="4946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099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POZIOM ZADŁUŻENIA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0D3D2E2B-F324-F7EC-E4D2-4ADC41C0D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817481"/>
              </p:ext>
            </p:extLst>
          </p:nvPr>
        </p:nvGraphicFramePr>
        <p:xfrm>
          <a:off x="685800" y="914400"/>
          <a:ext cx="5925312" cy="555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8738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az 20">
            <a:extLst>
              <a:ext uri="{FF2B5EF4-FFF2-40B4-BE49-F238E27FC236}">
                <a16:creationId xmlns:a16="http://schemas.microsoft.com/office/drawing/2014/main" id="{34A6BDBE-A272-40EB-9394-7554CC3C0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71" y="4636904"/>
            <a:ext cx="199072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a 4">
            <a:extLst>
              <a:ext uri="{FF2B5EF4-FFF2-40B4-BE49-F238E27FC236}">
                <a16:creationId xmlns:a16="http://schemas.microsoft.com/office/drawing/2014/main" id="{368B752C-FD02-3B6D-6D1B-DB2A602AA3EB}"/>
              </a:ext>
            </a:extLst>
          </p:cNvPr>
          <p:cNvGrpSpPr/>
          <p:nvPr/>
        </p:nvGrpSpPr>
        <p:grpSpPr>
          <a:xfrm>
            <a:off x="859536" y="704087"/>
            <a:ext cx="5495544" cy="4389121"/>
            <a:chOff x="1520766" y="999394"/>
            <a:chExt cx="4232249" cy="3819678"/>
          </a:xfrm>
        </p:grpSpPr>
        <p:sp>
          <p:nvSpPr>
            <p:cNvPr id="7" name="Owal 6">
              <a:extLst>
                <a:ext uri="{FF2B5EF4-FFF2-40B4-BE49-F238E27FC236}">
                  <a16:creationId xmlns:a16="http://schemas.microsoft.com/office/drawing/2014/main" id="{C5E0C1E0-517F-5910-06BA-27E7921698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27047" y="999394"/>
              <a:ext cx="3819678" cy="381967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pole tekstowe 7">
              <a:extLst>
                <a:ext uri="{FF2B5EF4-FFF2-40B4-BE49-F238E27FC236}">
                  <a16:creationId xmlns:a16="http://schemas.microsoft.com/office/drawing/2014/main" id="{1BA98261-A103-90CB-E0F3-23AF662E6457}"/>
                </a:ext>
              </a:extLst>
            </p:cNvPr>
            <p:cNvSpPr txBox="1"/>
            <p:nvPr/>
          </p:nvSpPr>
          <p:spPr>
            <a:xfrm>
              <a:off x="1520766" y="2262475"/>
              <a:ext cx="423224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4000" b="1" dirty="0">
                  <a:solidFill>
                    <a:schemeClr val="accent4"/>
                  </a:solidFill>
                </a:rPr>
                <a:t>Dziękuję za uwagę</a:t>
              </a:r>
            </a:p>
            <a:p>
              <a:pPr algn="ctr"/>
              <a:endParaRPr lang="pl-PL" sz="4000" i="1" dirty="0">
                <a:solidFill>
                  <a:srgbClr val="EF7F0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770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BUDŻET MIASTA GDYNI na rok 2024</a:t>
            </a:r>
          </a:p>
        </p:txBody>
      </p:sp>
      <p:grpSp>
        <p:nvGrpSpPr>
          <p:cNvPr id="45" name="Grupa 44"/>
          <p:cNvGrpSpPr/>
          <p:nvPr/>
        </p:nvGrpSpPr>
        <p:grpSpPr>
          <a:xfrm>
            <a:off x="390339" y="2258614"/>
            <a:ext cx="2243048" cy="1323961"/>
            <a:chOff x="364835" y="1316178"/>
            <a:chExt cx="1727200" cy="974439"/>
          </a:xfrm>
        </p:grpSpPr>
        <p:sp>
          <p:nvSpPr>
            <p:cNvPr id="38" name="Prostokąt zaokrąglony 37"/>
            <p:cNvSpPr/>
            <p:nvPr/>
          </p:nvSpPr>
          <p:spPr>
            <a:xfrm>
              <a:off x="364835" y="1316178"/>
              <a:ext cx="1727200" cy="974439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9" name="Prostokąt 38"/>
            <p:cNvSpPr/>
            <p:nvPr/>
          </p:nvSpPr>
          <p:spPr>
            <a:xfrm>
              <a:off x="468533" y="1432836"/>
              <a:ext cx="740534" cy="3397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l-PL" sz="2400" b="1" dirty="0">
                  <a:solidFill>
                    <a:srgbClr val="2B647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17,4%</a:t>
              </a:r>
            </a:p>
          </p:txBody>
        </p:sp>
        <p:sp>
          <p:nvSpPr>
            <p:cNvPr id="41" name="pole tekstowe 40"/>
            <p:cNvSpPr txBox="1"/>
            <p:nvPr/>
          </p:nvSpPr>
          <p:spPr>
            <a:xfrm>
              <a:off x="380008" y="1826187"/>
              <a:ext cx="1000349" cy="385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Skumulowana inflacja</a:t>
              </a:r>
            </a:p>
          </p:txBody>
        </p:sp>
      </p:grpSp>
      <p:sp>
        <p:nvSpPr>
          <p:cNvPr id="46" name="Owal 45"/>
          <p:cNvSpPr/>
          <p:nvPr/>
        </p:nvSpPr>
        <p:spPr>
          <a:xfrm>
            <a:off x="3417932" y="4505129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19" name="Prostokąt zaokrąglony 37">
            <a:extLst>
              <a:ext uri="{FF2B5EF4-FFF2-40B4-BE49-F238E27FC236}">
                <a16:creationId xmlns:a16="http://schemas.microsoft.com/office/drawing/2014/main" id="{D3F193D1-2962-4C3A-8746-0E790B5D4907}"/>
              </a:ext>
            </a:extLst>
          </p:cNvPr>
          <p:cNvSpPr/>
          <p:nvPr/>
        </p:nvSpPr>
        <p:spPr>
          <a:xfrm>
            <a:off x="187582" y="3747557"/>
            <a:ext cx="2352660" cy="1541494"/>
          </a:xfrm>
          <a:prstGeom prst="roundRect">
            <a:avLst>
              <a:gd name="adj" fmla="val 29570"/>
            </a:avLst>
          </a:prstGeom>
          <a:solidFill>
            <a:schemeClr val="bg1"/>
          </a:solidFill>
          <a:ln w="1905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D9E3CBCA-57B0-4175-B16D-BA7A17B03254}"/>
              </a:ext>
            </a:extLst>
          </p:cNvPr>
          <p:cNvSpPr/>
          <p:nvPr/>
        </p:nvSpPr>
        <p:spPr>
          <a:xfrm>
            <a:off x="240664" y="3891526"/>
            <a:ext cx="17195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2B64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Drastyczny</a:t>
            </a:r>
          </a:p>
          <a:p>
            <a:r>
              <a:rPr lang="pl-PL" sz="2000" b="1" dirty="0">
                <a:solidFill>
                  <a:srgbClr val="2B64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wzrost 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A03EBB65-FB65-48F2-94F0-8316C8B9EA20}"/>
              </a:ext>
            </a:extLst>
          </p:cNvPr>
          <p:cNvSpPr txBox="1"/>
          <p:nvPr/>
        </p:nvSpPr>
        <p:spPr>
          <a:xfrm>
            <a:off x="279612" y="4656714"/>
            <a:ext cx="1175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 energii, gazu, paliw</a:t>
            </a:r>
          </a:p>
        </p:txBody>
      </p:sp>
      <p:sp>
        <p:nvSpPr>
          <p:cNvPr id="25" name="Prostokąt zaokrąglony 37">
            <a:extLst>
              <a:ext uri="{FF2B5EF4-FFF2-40B4-BE49-F238E27FC236}">
                <a16:creationId xmlns:a16="http://schemas.microsoft.com/office/drawing/2014/main" id="{3CD44713-0B2E-4DFA-9F6F-57F4FB98B2AD}"/>
              </a:ext>
            </a:extLst>
          </p:cNvPr>
          <p:cNvSpPr/>
          <p:nvPr/>
        </p:nvSpPr>
        <p:spPr>
          <a:xfrm>
            <a:off x="2510388" y="3522187"/>
            <a:ext cx="2058062" cy="1415507"/>
          </a:xfrm>
          <a:prstGeom prst="roundRect">
            <a:avLst>
              <a:gd name="adj" fmla="val 29570"/>
            </a:avLst>
          </a:prstGeom>
          <a:solidFill>
            <a:schemeClr val="bg1"/>
          </a:solidFill>
          <a:ln w="1905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6EE6E6CC-50B8-4CFB-B6A3-8242965E77ED}"/>
              </a:ext>
            </a:extLst>
          </p:cNvPr>
          <p:cNvSpPr txBox="1"/>
          <p:nvPr/>
        </p:nvSpPr>
        <p:spPr>
          <a:xfrm>
            <a:off x="2966768" y="3692867"/>
            <a:ext cx="1175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stopy procentowe </a:t>
            </a:r>
          </a:p>
        </p:txBody>
      </p:sp>
      <p:grpSp>
        <p:nvGrpSpPr>
          <p:cNvPr id="33" name="Grupa 32">
            <a:extLst>
              <a:ext uri="{FF2B5EF4-FFF2-40B4-BE49-F238E27FC236}">
                <a16:creationId xmlns:a16="http://schemas.microsoft.com/office/drawing/2014/main" id="{6A52F650-D343-4015-884F-5D2F7CDF8F1D}"/>
              </a:ext>
            </a:extLst>
          </p:cNvPr>
          <p:cNvGrpSpPr/>
          <p:nvPr/>
        </p:nvGrpSpPr>
        <p:grpSpPr>
          <a:xfrm>
            <a:off x="633034" y="785781"/>
            <a:ext cx="2243048" cy="1323961"/>
            <a:chOff x="364835" y="1316178"/>
            <a:chExt cx="1727200" cy="974439"/>
          </a:xfrm>
        </p:grpSpPr>
        <p:sp>
          <p:nvSpPr>
            <p:cNvPr id="34" name="Prostokąt zaokrąglony 37">
              <a:extLst>
                <a:ext uri="{FF2B5EF4-FFF2-40B4-BE49-F238E27FC236}">
                  <a16:creationId xmlns:a16="http://schemas.microsoft.com/office/drawing/2014/main" id="{23516ED9-C400-4328-8628-5D4978C65A86}"/>
                </a:ext>
              </a:extLst>
            </p:cNvPr>
            <p:cNvSpPr/>
            <p:nvPr/>
          </p:nvSpPr>
          <p:spPr>
            <a:xfrm>
              <a:off x="364835" y="1316178"/>
              <a:ext cx="1727200" cy="974439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7" name="pole tekstowe 46">
              <a:extLst>
                <a:ext uri="{FF2B5EF4-FFF2-40B4-BE49-F238E27FC236}">
                  <a16:creationId xmlns:a16="http://schemas.microsoft.com/office/drawing/2014/main" id="{8719DAB9-0323-49CA-9A08-7EC8F65BC86D}"/>
                </a:ext>
              </a:extLst>
            </p:cNvPr>
            <p:cNvSpPr txBox="1"/>
            <p:nvPr/>
          </p:nvSpPr>
          <p:spPr>
            <a:xfrm>
              <a:off x="734345" y="1655408"/>
              <a:ext cx="1099085" cy="385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Pandemia COVID-19</a:t>
              </a:r>
            </a:p>
          </p:txBody>
        </p:sp>
      </p:grpSp>
      <p:pic>
        <p:nvPicPr>
          <p:cNvPr id="48" name="Obraz 47">
            <a:extLst>
              <a:ext uri="{FF2B5EF4-FFF2-40B4-BE49-F238E27FC236}">
                <a16:creationId xmlns:a16="http://schemas.microsoft.com/office/drawing/2014/main" id="{6C850ED2-D984-41E1-BB68-8414A74449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85" y="813185"/>
            <a:ext cx="759915" cy="759915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49" name="Obraz 48">
            <a:extLst>
              <a:ext uri="{FF2B5EF4-FFF2-40B4-BE49-F238E27FC236}">
                <a16:creationId xmlns:a16="http://schemas.microsoft.com/office/drawing/2014/main" id="{F803BD7E-AF83-4481-B2CB-413C59F78D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32019">
            <a:off x="2219636" y="639341"/>
            <a:ext cx="773299" cy="773299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50" name="Prostokąt zaokrąglony 37">
            <a:extLst>
              <a:ext uri="{FF2B5EF4-FFF2-40B4-BE49-F238E27FC236}">
                <a16:creationId xmlns:a16="http://schemas.microsoft.com/office/drawing/2014/main" id="{E4FEB341-1C13-47CE-8401-5FE89DFECFF3}"/>
              </a:ext>
            </a:extLst>
          </p:cNvPr>
          <p:cNvSpPr/>
          <p:nvPr/>
        </p:nvSpPr>
        <p:spPr>
          <a:xfrm>
            <a:off x="4574480" y="3007521"/>
            <a:ext cx="2471490" cy="2785496"/>
          </a:xfrm>
          <a:prstGeom prst="roundRect">
            <a:avLst>
              <a:gd name="adj" fmla="val 29570"/>
            </a:avLst>
          </a:prstGeom>
          <a:solidFill>
            <a:schemeClr val="bg1"/>
          </a:solidFill>
          <a:ln w="1905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pole tekstowe 50">
            <a:extLst>
              <a:ext uri="{FF2B5EF4-FFF2-40B4-BE49-F238E27FC236}">
                <a16:creationId xmlns:a16="http://schemas.microsoft.com/office/drawing/2014/main" id="{8B072107-342A-4D66-A508-6D8F8C49E560}"/>
              </a:ext>
            </a:extLst>
          </p:cNvPr>
          <p:cNvSpPr txBox="1"/>
          <p:nvPr/>
        </p:nvSpPr>
        <p:spPr>
          <a:xfrm>
            <a:off x="4632984" y="4674732"/>
            <a:ext cx="142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„Polski Ład”</a:t>
            </a:r>
          </a:p>
          <a:p>
            <a:pPr algn="ctr"/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ubytek w PIT</a:t>
            </a:r>
          </a:p>
        </p:txBody>
      </p:sp>
      <p:grpSp>
        <p:nvGrpSpPr>
          <p:cNvPr id="53" name="Grupa 52">
            <a:extLst>
              <a:ext uri="{FF2B5EF4-FFF2-40B4-BE49-F238E27FC236}">
                <a16:creationId xmlns:a16="http://schemas.microsoft.com/office/drawing/2014/main" id="{873C4026-3FD9-45F0-BA80-8E1CB6D7738D}"/>
              </a:ext>
            </a:extLst>
          </p:cNvPr>
          <p:cNvGrpSpPr/>
          <p:nvPr/>
        </p:nvGrpSpPr>
        <p:grpSpPr>
          <a:xfrm>
            <a:off x="3387159" y="703028"/>
            <a:ext cx="2550273" cy="1451448"/>
            <a:chOff x="387081" y="1310336"/>
            <a:chExt cx="1817875" cy="974439"/>
          </a:xfrm>
        </p:grpSpPr>
        <p:sp>
          <p:nvSpPr>
            <p:cNvPr id="54" name="Prostokąt zaokrąglony 37">
              <a:extLst>
                <a:ext uri="{FF2B5EF4-FFF2-40B4-BE49-F238E27FC236}">
                  <a16:creationId xmlns:a16="http://schemas.microsoft.com/office/drawing/2014/main" id="{63632BA8-943B-4B60-9579-BF48A4616C09}"/>
                </a:ext>
              </a:extLst>
            </p:cNvPr>
            <p:cNvSpPr/>
            <p:nvPr/>
          </p:nvSpPr>
          <p:spPr>
            <a:xfrm>
              <a:off x="387081" y="1310336"/>
              <a:ext cx="1727200" cy="974439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6" name="pole tekstowe 55">
              <a:extLst>
                <a:ext uri="{FF2B5EF4-FFF2-40B4-BE49-F238E27FC236}">
                  <a16:creationId xmlns:a16="http://schemas.microsoft.com/office/drawing/2014/main" id="{2735E798-4C72-41A2-A24E-4E43AA03F36A}"/>
                </a:ext>
              </a:extLst>
            </p:cNvPr>
            <p:cNvSpPr txBox="1"/>
            <p:nvPr/>
          </p:nvSpPr>
          <p:spPr>
            <a:xfrm>
              <a:off x="941320" y="1418346"/>
              <a:ext cx="1263636" cy="501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Wojna </a:t>
              </a:r>
            </a:p>
            <a:p>
              <a:pPr algn="ctr"/>
              <a:r>
                <a:rPr lang="pl-PL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 </a:t>
              </a:r>
            </a:p>
            <a:p>
              <a:pPr algn="ctr"/>
              <a:r>
                <a:rPr lang="pl-PL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Ukrainie</a:t>
              </a:r>
            </a:p>
          </p:txBody>
        </p:sp>
      </p:grpSp>
      <p:pic>
        <p:nvPicPr>
          <p:cNvPr id="4" name="Obraz 3">
            <a:extLst>
              <a:ext uri="{FF2B5EF4-FFF2-40B4-BE49-F238E27FC236}">
                <a16:creationId xmlns:a16="http://schemas.microsoft.com/office/drawing/2014/main" id="{4FFFB0B3-5049-A471-FC04-76325BE21F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3235" y="805632"/>
            <a:ext cx="1041225" cy="1221342"/>
          </a:xfrm>
          <a:prstGeom prst="rect">
            <a:avLst/>
          </a:prstGeom>
        </p:spPr>
      </p:pic>
      <p:grpSp>
        <p:nvGrpSpPr>
          <p:cNvPr id="6" name="Grupa 5">
            <a:extLst>
              <a:ext uri="{FF2B5EF4-FFF2-40B4-BE49-F238E27FC236}">
                <a16:creationId xmlns:a16="http://schemas.microsoft.com/office/drawing/2014/main" id="{9B71FB6E-9340-5325-6EA0-75B6F7AF27C0}"/>
              </a:ext>
            </a:extLst>
          </p:cNvPr>
          <p:cNvGrpSpPr/>
          <p:nvPr/>
        </p:nvGrpSpPr>
        <p:grpSpPr>
          <a:xfrm>
            <a:off x="1687887" y="5303440"/>
            <a:ext cx="2253050" cy="1353045"/>
            <a:chOff x="348372" y="1316178"/>
            <a:chExt cx="1743663" cy="974439"/>
          </a:xfrm>
        </p:grpSpPr>
        <p:sp>
          <p:nvSpPr>
            <p:cNvPr id="7" name="Prostokąt zaokrąglony 37">
              <a:extLst>
                <a:ext uri="{FF2B5EF4-FFF2-40B4-BE49-F238E27FC236}">
                  <a16:creationId xmlns:a16="http://schemas.microsoft.com/office/drawing/2014/main" id="{82213A64-1834-3B91-187C-02262C3E1421}"/>
                </a:ext>
              </a:extLst>
            </p:cNvPr>
            <p:cNvSpPr/>
            <p:nvPr/>
          </p:nvSpPr>
          <p:spPr>
            <a:xfrm>
              <a:off x="364835" y="1316178"/>
              <a:ext cx="1727200" cy="974439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pole tekstowe 7">
              <a:extLst>
                <a:ext uri="{FF2B5EF4-FFF2-40B4-BE49-F238E27FC236}">
                  <a16:creationId xmlns:a16="http://schemas.microsoft.com/office/drawing/2014/main" id="{5A407D22-5851-1235-5C2F-61162D68C2D3}"/>
                </a:ext>
              </a:extLst>
            </p:cNvPr>
            <p:cNvSpPr txBox="1"/>
            <p:nvPr/>
          </p:nvSpPr>
          <p:spPr>
            <a:xfrm>
              <a:off x="348372" y="1522775"/>
              <a:ext cx="1151780" cy="687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Wzrost minimalnego wynagrodzenia i presja płacowa </a:t>
              </a:r>
            </a:p>
          </p:txBody>
        </p:sp>
      </p:grpSp>
      <p:pic>
        <p:nvPicPr>
          <p:cNvPr id="9" name="Obraz 8">
            <a:extLst>
              <a:ext uri="{FF2B5EF4-FFF2-40B4-BE49-F238E27FC236}">
                <a16:creationId xmlns:a16="http://schemas.microsoft.com/office/drawing/2014/main" id="{ED58B66B-5D84-2FD0-1F14-13B54A6805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869" y="5590308"/>
            <a:ext cx="686952" cy="64064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BA9699F4-A503-8723-75CA-2AE8153D9B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4541" y="4248633"/>
            <a:ext cx="821231" cy="535203"/>
          </a:xfrm>
          <a:prstGeom prst="rect">
            <a:avLst/>
          </a:prstGeom>
        </p:spPr>
      </p:pic>
      <p:sp>
        <p:nvSpPr>
          <p:cNvPr id="17" name="Prostokąt zaokrąglony 37">
            <a:extLst>
              <a:ext uri="{FF2B5EF4-FFF2-40B4-BE49-F238E27FC236}">
                <a16:creationId xmlns:a16="http://schemas.microsoft.com/office/drawing/2014/main" id="{90D16459-1D0C-0DA2-C446-7A350F748426}"/>
              </a:ext>
            </a:extLst>
          </p:cNvPr>
          <p:cNvSpPr/>
          <p:nvPr/>
        </p:nvSpPr>
        <p:spPr>
          <a:xfrm>
            <a:off x="2702620" y="2172868"/>
            <a:ext cx="2348443" cy="1323961"/>
          </a:xfrm>
          <a:prstGeom prst="roundRect">
            <a:avLst>
              <a:gd name="adj" fmla="val 29570"/>
            </a:avLst>
          </a:prstGeom>
          <a:solidFill>
            <a:schemeClr val="bg1"/>
          </a:solidFill>
          <a:ln w="1905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38C2C8FD-3A95-DFB0-6685-524EDEF102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3601" y="3910214"/>
            <a:ext cx="710606" cy="733102"/>
          </a:xfrm>
          <a:prstGeom prst="rect">
            <a:avLst/>
          </a:prstGeom>
        </p:spPr>
      </p:pic>
      <p:sp>
        <p:nvSpPr>
          <p:cNvPr id="20" name="pole tekstowe 19">
            <a:extLst>
              <a:ext uri="{FF2B5EF4-FFF2-40B4-BE49-F238E27FC236}">
                <a16:creationId xmlns:a16="http://schemas.microsoft.com/office/drawing/2014/main" id="{14C33F52-D37A-0131-C409-35B14027E010}"/>
              </a:ext>
            </a:extLst>
          </p:cNvPr>
          <p:cNvSpPr txBox="1"/>
          <p:nvPr/>
        </p:nvSpPr>
        <p:spPr>
          <a:xfrm>
            <a:off x="3126476" y="2294622"/>
            <a:ext cx="1295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kryzys energetyczny</a:t>
            </a:r>
          </a:p>
        </p:txBody>
      </p:sp>
      <p:sp>
        <p:nvSpPr>
          <p:cNvPr id="21" name="Przycisk akcji: Pomoc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1D6C6BB-F76D-FBA1-5F77-0E257C28B80E}"/>
              </a:ext>
            </a:extLst>
          </p:cNvPr>
          <p:cNvSpPr/>
          <p:nvPr/>
        </p:nvSpPr>
        <p:spPr>
          <a:xfrm>
            <a:off x="6209366" y="2728045"/>
            <a:ext cx="750832" cy="694922"/>
          </a:xfrm>
          <a:prstGeom prst="actionButtonHelp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43" name="Grafika 42" descr="Strzałka — zakrzywienie w prawo">
            <a:extLst>
              <a:ext uri="{FF2B5EF4-FFF2-40B4-BE49-F238E27FC236}">
                <a16:creationId xmlns:a16="http://schemas.microsoft.com/office/drawing/2014/main" id="{284270C1-4BB5-7A40-492D-EA3503A824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45854" y="3939278"/>
            <a:ext cx="914400" cy="914400"/>
          </a:xfrm>
          <a:prstGeom prst="rect">
            <a:avLst/>
          </a:prstGeom>
        </p:spPr>
      </p:pic>
      <p:pic>
        <p:nvPicPr>
          <p:cNvPr id="60" name="Grafika 59" descr="Koszyk na zakupy">
            <a:extLst>
              <a:ext uri="{FF2B5EF4-FFF2-40B4-BE49-F238E27FC236}">
                <a16:creationId xmlns:a16="http://schemas.microsoft.com/office/drawing/2014/main" id="{7D361CAD-A21E-3701-827F-F8BD610586E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17108" y="3068523"/>
            <a:ext cx="507157" cy="531044"/>
          </a:xfrm>
          <a:prstGeom prst="rect">
            <a:avLst/>
          </a:prstGeom>
        </p:spPr>
      </p:pic>
      <p:pic>
        <p:nvPicPr>
          <p:cNvPr id="63" name="Grafika 62" descr="Fabryka">
            <a:extLst>
              <a:ext uri="{FF2B5EF4-FFF2-40B4-BE49-F238E27FC236}">
                <a16:creationId xmlns:a16="http://schemas.microsoft.com/office/drawing/2014/main" id="{7888A680-0E99-B738-374A-9998EB17E11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25049" y="2607710"/>
            <a:ext cx="914400" cy="914400"/>
          </a:xfrm>
          <a:prstGeom prst="rect">
            <a:avLst/>
          </a:prstGeom>
        </p:spPr>
      </p:pic>
      <p:pic>
        <p:nvPicPr>
          <p:cNvPr id="65" name="Obraz 64">
            <a:extLst>
              <a:ext uri="{FF2B5EF4-FFF2-40B4-BE49-F238E27FC236}">
                <a16:creationId xmlns:a16="http://schemas.microsoft.com/office/drawing/2014/main" id="{239344FD-25EB-6053-1EC9-0B3DAB629D4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57273" y="4467238"/>
            <a:ext cx="712611" cy="712611"/>
          </a:xfrm>
          <a:prstGeom prst="rect">
            <a:avLst/>
          </a:prstGeom>
        </p:spPr>
      </p:pic>
      <p:pic>
        <p:nvPicPr>
          <p:cNvPr id="67" name="Grafika 66" descr="Ładowanie baterii">
            <a:extLst>
              <a:ext uri="{FF2B5EF4-FFF2-40B4-BE49-F238E27FC236}">
                <a16:creationId xmlns:a16="http://schemas.microsoft.com/office/drawing/2014/main" id="{574B0B85-1B98-50D3-E11C-55A182A2979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887165" y="2746054"/>
            <a:ext cx="720644" cy="720644"/>
          </a:xfrm>
          <a:prstGeom prst="rect">
            <a:avLst/>
          </a:prstGeom>
        </p:spPr>
      </p:pic>
      <p:grpSp>
        <p:nvGrpSpPr>
          <p:cNvPr id="68" name="Grupa 67">
            <a:extLst>
              <a:ext uri="{FF2B5EF4-FFF2-40B4-BE49-F238E27FC236}">
                <a16:creationId xmlns:a16="http://schemas.microsoft.com/office/drawing/2014/main" id="{EAF6BE81-9B96-8262-3EAB-CAAFA2ABD3C5}"/>
              </a:ext>
            </a:extLst>
          </p:cNvPr>
          <p:cNvGrpSpPr/>
          <p:nvPr/>
        </p:nvGrpSpPr>
        <p:grpSpPr>
          <a:xfrm>
            <a:off x="3775147" y="4346218"/>
            <a:ext cx="684005" cy="397109"/>
            <a:chOff x="184158" y="3376041"/>
            <a:chExt cx="781213" cy="750831"/>
          </a:xfrm>
        </p:grpSpPr>
        <p:pic>
          <p:nvPicPr>
            <p:cNvPr id="69" name="Obraz 68">
              <a:extLst>
                <a:ext uri="{FF2B5EF4-FFF2-40B4-BE49-F238E27FC236}">
                  <a16:creationId xmlns:a16="http://schemas.microsoft.com/office/drawing/2014/main" id="{80DEF03E-98C5-2C55-2F85-06F1AE0B0D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158" y="3376041"/>
              <a:ext cx="750831" cy="750831"/>
            </a:xfrm>
            <a:prstGeom prst="rect">
              <a:avLst/>
            </a:prstGeom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sp>
          <p:nvSpPr>
            <p:cNvPr id="70" name="Owal 69">
              <a:extLst>
                <a:ext uri="{FF2B5EF4-FFF2-40B4-BE49-F238E27FC236}">
                  <a16:creationId xmlns:a16="http://schemas.microsoft.com/office/drawing/2014/main" id="{17FC4FCA-B3D6-6B3C-D140-0CDBDF12870F}"/>
                </a:ext>
              </a:extLst>
            </p:cNvPr>
            <p:cNvSpPr/>
            <p:nvPr/>
          </p:nvSpPr>
          <p:spPr>
            <a:xfrm>
              <a:off x="496138" y="3651809"/>
              <a:ext cx="469233" cy="469233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1100" b="1" dirty="0">
                  <a:solidFill>
                    <a:schemeClr val="bg1">
                      <a:lumMod val="95000"/>
                    </a:schemeClr>
                  </a:solidFill>
                  <a:latin typeface="Arial Rounded MT Bold" panose="020F0704030504030204" pitchFamily="34" charset="0"/>
                </a:rPr>
                <a:t>PLN</a:t>
              </a:r>
            </a:p>
          </p:txBody>
        </p:sp>
      </p:grpSp>
      <p:pic>
        <p:nvPicPr>
          <p:cNvPr id="72" name="Grafika 71" descr="Wykres słupkowy z trendem spadkowym">
            <a:extLst>
              <a:ext uri="{FF2B5EF4-FFF2-40B4-BE49-F238E27FC236}">
                <a16:creationId xmlns:a16="http://schemas.microsoft.com/office/drawing/2014/main" id="{CD98FE39-30DC-FADB-E4D2-89897821986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738936" y="3084644"/>
            <a:ext cx="1686841" cy="1686841"/>
          </a:xfrm>
          <a:prstGeom prst="rect">
            <a:avLst/>
          </a:prstGeom>
        </p:spPr>
      </p:pic>
      <p:pic>
        <p:nvPicPr>
          <p:cNvPr id="79" name="Grafika 78" descr="Wykres słupkowy z trendem wzrostowym">
            <a:extLst>
              <a:ext uri="{FF2B5EF4-FFF2-40B4-BE49-F238E27FC236}">
                <a16:creationId xmlns:a16="http://schemas.microsoft.com/office/drawing/2014/main" id="{7186F4BF-61DF-9857-9D9A-4AD7275990D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630116" y="2319570"/>
            <a:ext cx="914400" cy="914400"/>
          </a:xfrm>
          <a:prstGeom prst="rect">
            <a:avLst/>
          </a:prstGeom>
        </p:spPr>
      </p:pic>
      <p:pic>
        <p:nvPicPr>
          <p:cNvPr id="81" name="Grafika 80" descr="Dymek z myślami">
            <a:extLst>
              <a:ext uri="{FF2B5EF4-FFF2-40B4-BE49-F238E27FC236}">
                <a16:creationId xmlns:a16="http://schemas.microsoft.com/office/drawing/2014/main" id="{CB2ABB49-0794-07FC-7032-264DB90ACEA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940285" y="2208290"/>
            <a:ext cx="538035" cy="539494"/>
          </a:xfrm>
          <a:prstGeom prst="rect">
            <a:avLst/>
          </a:prstGeom>
        </p:spPr>
      </p:pic>
      <p:pic>
        <p:nvPicPr>
          <p:cNvPr id="85" name="Obraz 84">
            <a:extLst>
              <a:ext uri="{FF2B5EF4-FFF2-40B4-BE49-F238E27FC236}">
                <a16:creationId xmlns:a16="http://schemas.microsoft.com/office/drawing/2014/main" id="{B32832CC-1ABF-8690-CEBD-F9BAEE7E064B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366" y="2774828"/>
            <a:ext cx="930654" cy="1040310"/>
          </a:xfrm>
          <a:prstGeom prst="rect">
            <a:avLst/>
          </a:prstGeom>
        </p:spPr>
      </p:pic>
      <p:pic>
        <p:nvPicPr>
          <p:cNvPr id="89" name="Grafika 88" descr="Wykrzyknik">
            <a:extLst>
              <a:ext uri="{FF2B5EF4-FFF2-40B4-BE49-F238E27FC236}">
                <a16:creationId xmlns:a16="http://schemas.microsoft.com/office/drawing/2014/main" id="{D3C84434-1C56-C800-8676-ECAAB9DB02F8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213431" y="2241068"/>
            <a:ext cx="1020924" cy="747083"/>
          </a:xfrm>
          <a:prstGeom prst="rect">
            <a:avLst/>
          </a:prstGeom>
        </p:spPr>
      </p:pic>
      <p:pic>
        <p:nvPicPr>
          <p:cNvPr id="94" name="Obraz 93">
            <a:extLst>
              <a:ext uri="{FF2B5EF4-FFF2-40B4-BE49-F238E27FC236}">
                <a16:creationId xmlns:a16="http://schemas.microsoft.com/office/drawing/2014/main" id="{89A83762-9F3D-5872-C270-4A8BD7999AB7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442" y="1611180"/>
            <a:ext cx="770434" cy="647599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95" name="Obraz 94">
            <a:extLst>
              <a:ext uri="{FF2B5EF4-FFF2-40B4-BE49-F238E27FC236}">
                <a16:creationId xmlns:a16="http://schemas.microsoft.com/office/drawing/2014/main" id="{B0C852DE-12AF-F19F-3147-0C5B1789D2D4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921406" y="4563880"/>
            <a:ext cx="1008741" cy="91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98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372011" y="1897851"/>
            <a:ext cx="664899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400" b="1" dirty="0">
              <a:solidFill>
                <a:schemeClr val="accent4"/>
              </a:solidFill>
            </a:endParaRPr>
          </a:p>
          <a:p>
            <a:pPr algn="ctr"/>
            <a:r>
              <a:rPr lang="pl-PL" sz="2400" b="1" dirty="0">
                <a:solidFill>
                  <a:schemeClr val="accent4"/>
                </a:solidFill>
              </a:rPr>
              <a:t>Dochody budżetu 2 313 185 577,88</a:t>
            </a:r>
          </a:p>
          <a:p>
            <a:pPr algn="ctr"/>
            <a:endParaRPr lang="pl-PL" sz="2400" b="1" dirty="0">
              <a:solidFill>
                <a:schemeClr val="accent4"/>
              </a:solidFill>
            </a:endParaRPr>
          </a:p>
          <a:p>
            <a:pPr algn="ctr"/>
            <a:r>
              <a:rPr lang="pl-PL" sz="2400" b="1" dirty="0">
                <a:solidFill>
                  <a:schemeClr val="accent4"/>
                </a:solidFill>
              </a:rPr>
              <a:t>Wydatki budżetu 2 476 909 801,88</a:t>
            </a:r>
          </a:p>
          <a:p>
            <a:pPr algn="ctr"/>
            <a:endParaRPr lang="pl-PL" sz="2400" b="1" dirty="0">
              <a:solidFill>
                <a:schemeClr val="accent4"/>
              </a:solidFill>
            </a:endParaRPr>
          </a:p>
          <a:p>
            <a:pPr algn="ctr"/>
            <a:r>
              <a:rPr lang="pl-PL" sz="2400" b="1" dirty="0">
                <a:solidFill>
                  <a:schemeClr val="accent4"/>
                </a:solidFill>
              </a:rPr>
              <a:t>Deficyt budżetu 163 724 224</a:t>
            </a:r>
          </a:p>
          <a:p>
            <a:pPr algn="ctr"/>
            <a:endParaRPr lang="pl-PL" sz="2400" b="1" dirty="0">
              <a:solidFill>
                <a:schemeClr val="accent4"/>
              </a:solidFill>
            </a:endParaRPr>
          </a:p>
          <a:p>
            <a:pPr algn="ctr"/>
            <a:r>
              <a:rPr lang="pl-PL" sz="2400" b="1" dirty="0">
                <a:solidFill>
                  <a:schemeClr val="accent4"/>
                </a:solidFill>
              </a:rPr>
              <a:t>Przychody budżetu 314 488 076</a:t>
            </a:r>
          </a:p>
          <a:p>
            <a:pPr algn="ctr"/>
            <a:endParaRPr lang="pl-PL" sz="2400" b="1" dirty="0">
              <a:solidFill>
                <a:schemeClr val="accent4"/>
              </a:solidFill>
            </a:endParaRPr>
          </a:p>
          <a:p>
            <a:pPr algn="ctr"/>
            <a:r>
              <a:rPr lang="pl-PL" sz="2400" b="1" dirty="0">
                <a:solidFill>
                  <a:schemeClr val="accent4"/>
                </a:solidFill>
              </a:rPr>
              <a:t>Rozchody budżetu 150 763 852</a:t>
            </a:r>
          </a:p>
          <a:p>
            <a:pPr algn="ct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pl-PL" sz="2400" i="1" dirty="0">
              <a:solidFill>
                <a:srgbClr val="EF7F02"/>
              </a:solidFill>
            </a:endParaRPr>
          </a:p>
          <a:p>
            <a:pPr algn="ctr"/>
            <a:endParaRPr lang="pl-PL" sz="2400" i="1" dirty="0">
              <a:solidFill>
                <a:srgbClr val="EF7F02"/>
              </a:solidFill>
            </a:endParaRPr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455" y="730311"/>
            <a:ext cx="1475847" cy="1198637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34A6BDBE-A272-40EB-9394-7554CC3C0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71" y="4636904"/>
            <a:ext cx="199072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303479D-8C23-E3D8-7001-2F4ABED47D98}"/>
              </a:ext>
            </a:extLst>
          </p:cNvPr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BUDŻET MIASTA GDYNI na rok 2024</a:t>
            </a:r>
          </a:p>
        </p:txBody>
      </p:sp>
    </p:spTree>
    <p:extLst>
      <p:ext uri="{BB962C8B-B14F-4D97-AF65-F5344CB8AC3E}">
        <p14:creationId xmlns:p14="http://schemas.microsoft.com/office/powerpoint/2010/main" val="216917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DOCHODY W BUDŻECIE GDYNI</a:t>
            </a:r>
          </a:p>
        </p:txBody>
      </p:sp>
      <p:grpSp>
        <p:nvGrpSpPr>
          <p:cNvPr id="45" name="Grupa 44"/>
          <p:cNvGrpSpPr/>
          <p:nvPr/>
        </p:nvGrpSpPr>
        <p:grpSpPr>
          <a:xfrm>
            <a:off x="251216" y="777788"/>
            <a:ext cx="3706304" cy="1271263"/>
            <a:chOff x="364835" y="1267910"/>
            <a:chExt cx="2180989" cy="1271263"/>
          </a:xfrm>
        </p:grpSpPr>
        <p:sp>
          <p:nvSpPr>
            <p:cNvPr id="38" name="Prostokąt zaokrąglony 37"/>
            <p:cNvSpPr/>
            <p:nvPr/>
          </p:nvSpPr>
          <p:spPr>
            <a:xfrm>
              <a:off x="364835" y="1316178"/>
              <a:ext cx="1727200" cy="1222995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/>
            </a:p>
          </p:txBody>
        </p:sp>
        <p:sp>
          <p:nvSpPr>
            <p:cNvPr id="39" name="Prostokąt 38"/>
            <p:cNvSpPr/>
            <p:nvPr/>
          </p:nvSpPr>
          <p:spPr>
            <a:xfrm>
              <a:off x="606366" y="1267910"/>
              <a:ext cx="75293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800" b="1" dirty="0">
                  <a:solidFill>
                    <a:srgbClr val="2B647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114,41 %</a:t>
              </a:r>
            </a:p>
          </p:txBody>
        </p:sp>
        <p:sp>
          <p:nvSpPr>
            <p:cNvPr id="41" name="pole tekstowe 40"/>
            <p:cNvSpPr txBox="1"/>
            <p:nvPr/>
          </p:nvSpPr>
          <p:spPr>
            <a:xfrm>
              <a:off x="364835" y="1759611"/>
              <a:ext cx="12270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dynamika dochodów </a:t>
              </a:r>
            </a:p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bieżących</a:t>
              </a:r>
            </a:p>
          </p:txBody>
        </p:sp>
        <p:sp>
          <p:nvSpPr>
            <p:cNvPr id="43" name="Owal 42"/>
            <p:cNvSpPr/>
            <p:nvPr/>
          </p:nvSpPr>
          <p:spPr>
            <a:xfrm>
              <a:off x="1631424" y="1383177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 dirty="0"/>
            </a:p>
          </p:txBody>
        </p:sp>
      </p:grpSp>
      <p:pic>
        <p:nvPicPr>
          <p:cNvPr id="40" name="Obraz 39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508" y="923075"/>
            <a:ext cx="670119" cy="670119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46" name="Owal 45"/>
          <p:cNvSpPr/>
          <p:nvPr/>
        </p:nvSpPr>
        <p:spPr>
          <a:xfrm flipH="1">
            <a:off x="2965378" y="1166459"/>
            <a:ext cx="460631" cy="47500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20DD55A9-56AA-907A-C557-2D10510F2C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6833968"/>
              </p:ext>
            </p:extLst>
          </p:nvPr>
        </p:nvGraphicFramePr>
        <p:xfrm>
          <a:off x="661666" y="2097319"/>
          <a:ext cx="5931158" cy="414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873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DOCHODY W BUDŻECIE GDYNI</a:t>
            </a:r>
          </a:p>
        </p:txBody>
      </p:sp>
      <p:grpSp>
        <p:nvGrpSpPr>
          <p:cNvPr id="45" name="Grupa 44"/>
          <p:cNvGrpSpPr/>
          <p:nvPr/>
        </p:nvGrpSpPr>
        <p:grpSpPr>
          <a:xfrm>
            <a:off x="251216" y="777788"/>
            <a:ext cx="3706304" cy="1271263"/>
            <a:chOff x="364835" y="1267910"/>
            <a:chExt cx="2180989" cy="1271263"/>
          </a:xfrm>
        </p:grpSpPr>
        <p:sp>
          <p:nvSpPr>
            <p:cNvPr id="38" name="Prostokąt zaokrąglony 37"/>
            <p:cNvSpPr/>
            <p:nvPr/>
          </p:nvSpPr>
          <p:spPr>
            <a:xfrm>
              <a:off x="364835" y="1316178"/>
              <a:ext cx="1727200" cy="1222995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/>
            </a:p>
          </p:txBody>
        </p:sp>
        <p:sp>
          <p:nvSpPr>
            <p:cNvPr id="39" name="Prostokąt 38"/>
            <p:cNvSpPr/>
            <p:nvPr/>
          </p:nvSpPr>
          <p:spPr>
            <a:xfrm>
              <a:off x="606366" y="1267910"/>
              <a:ext cx="73407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800" b="1" dirty="0">
                  <a:solidFill>
                    <a:srgbClr val="2B647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119,54%</a:t>
              </a:r>
            </a:p>
          </p:txBody>
        </p:sp>
        <p:sp>
          <p:nvSpPr>
            <p:cNvPr id="41" name="pole tekstowe 40"/>
            <p:cNvSpPr txBox="1"/>
            <p:nvPr/>
          </p:nvSpPr>
          <p:spPr>
            <a:xfrm>
              <a:off x="364835" y="1759611"/>
              <a:ext cx="12270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dynamika dochodów </a:t>
              </a:r>
            </a:p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z PIT</a:t>
              </a:r>
            </a:p>
          </p:txBody>
        </p:sp>
        <p:sp>
          <p:nvSpPr>
            <p:cNvPr id="43" name="Owal 42"/>
            <p:cNvSpPr/>
            <p:nvPr/>
          </p:nvSpPr>
          <p:spPr>
            <a:xfrm>
              <a:off x="1631424" y="1383177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 dirty="0"/>
            </a:p>
          </p:txBody>
        </p:sp>
      </p:grpSp>
      <p:pic>
        <p:nvPicPr>
          <p:cNvPr id="40" name="Obraz 39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508" y="923075"/>
            <a:ext cx="670119" cy="670119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46" name="Owal 45"/>
          <p:cNvSpPr/>
          <p:nvPr/>
        </p:nvSpPr>
        <p:spPr>
          <a:xfrm flipH="1">
            <a:off x="2965378" y="1166459"/>
            <a:ext cx="460631" cy="47500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B71B385D-6FCB-C96B-DDE0-172E9D9406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315927"/>
              </p:ext>
            </p:extLst>
          </p:nvPr>
        </p:nvGraphicFramePr>
        <p:xfrm>
          <a:off x="661666" y="2228056"/>
          <a:ext cx="6004310" cy="411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0B1CCC1E-0055-BBC2-289B-8F67FD1CCBAD}"/>
              </a:ext>
            </a:extLst>
          </p:cNvPr>
          <p:cNvSpPr txBox="1"/>
          <p:nvPr/>
        </p:nvSpPr>
        <p:spPr>
          <a:xfrm>
            <a:off x="4406017" y="652723"/>
            <a:ext cx="2542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Zmiany podatkowe w tym „Polski Ład”</a:t>
            </a:r>
          </a:p>
          <a:p>
            <a:pPr algn="ctr"/>
            <a:r>
              <a:rPr lang="pl-P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ubytek w PIT ok.</a:t>
            </a:r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950 mln</a:t>
            </a:r>
          </a:p>
          <a:p>
            <a:pPr algn="ctr"/>
            <a:r>
              <a:rPr lang="pl-P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rekompensata ok. 190 mln</a:t>
            </a:r>
          </a:p>
          <a:p>
            <a:pPr algn="ctr"/>
            <a:r>
              <a:rPr lang="pl-PL" sz="1600" b="1" dirty="0">
                <a:solidFill>
                  <a:srgbClr val="FF0000"/>
                </a:solidFill>
              </a:rPr>
              <a:t>PIT bez pokrycia ok.</a:t>
            </a:r>
          </a:p>
          <a:p>
            <a:pPr algn="ctr"/>
            <a:r>
              <a:rPr lang="pl-PL" sz="1600" b="1" dirty="0">
                <a:solidFill>
                  <a:srgbClr val="FF0000"/>
                </a:solidFill>
              </a:rPr>
              <a:t>760 mln</a:t>
            </a:r>
          </a:p>
        </p:txBody>
      </p:sp>
    </p:spTree>
    <p:extLst>
      <p:ext uri="{BB962C8B-B14F-4D97-AF65-F5344CB8AC3E}">
        <p14:creationId xmlns:p14="http://schemas.microsoft.com/office/powerpoint/2010/main" val="156213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WYDATKI W BUDŻECIE GDYNI</a:t>
            </a:r>
          </a:p>
        </p:txBody>
      </p:sp>
      <p:grpSp>
        <p:nvGrpSpPr>
          <p:cNvPr id="45" name="Grupa 44"/>
          <p:cNvGrpSpPr/>
          <p:nvPr/>
        </p:nvGrpSpPr>
        <p:grpSpPr>
          <a:xfrm>
            <a:off x="76568" y="676244"/>
            <a:ext cx="3151264" cy="1075823"/>
            <a:chOff x="364835" y="1267910"/>
            <a:chExt cx="2615234" cy="1271263"/>
          </a:xfrm>
        </p:grpSpPr>
        <p:sp>
          <p:nvSpPr>
            <p:cNvPr id="38" name="Prostokąt zaokrąglony 37"/>
            <p:cNvSpPr/>
            <p:nvPr/>
          </p:nvSpPr>
          <p:spPr>
            <a:xfrm>
              <a:off x="364835" y="1316178"/>
              <a:ext cx="2540104" cy="1222995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/>
            </a:p>
          </p:txBody>
        </p:sp>
        <p:sp>
          <p:nvSpPr>
            <p:cNvPr id="39" name="Prostokąt 38"/>
            <p:cNvSpPr/>
            <p:nvPr/>
          </p:nvSpPr>
          <p:spPr>
            <a:xfrm>
              <a:off x="606366" y="1267910"/>
              <a:ext cx="1123067" cy="6182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800" b="1" dirty="0">
                  <a:solidFill>
                    <a:srgbClr val="2B647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127,83 %</a:t>
              </a:r>
            </a:p>
          </p:txBody>
        </p:sp>
        <p:sp>
          <p:nvSpPr>
            <p:cNvPr id="41" name="pole tekstowe 40"/>
            <p:cNvSpPr txBox="1"/>
            <p:nvPr/>
          </p:nvSpPr>
          <p:spPr>
            <a:xfrm>
              <a:off x="364835" y="1862560"/>
              <a:ext cx="2615234" cy="592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dynamika wydatków </a:t>
              </a:r>
            </a:p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bieżących</a:t>
              </a:r>
            </a:p>
          </p:txBody>
        </p:sp>
      </p:grpSp>
      <p:pic>
        <p:nvPicPr>
          <p:cNvPr id="10" name="Obraz 9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092" y="525828"/>
            <a:ext cx="1048361" cy="1048361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EF82C1B7-205A-5C75-3480-636626918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833214"/>
              </p:ext>
            </p:extLst>
          </p:nvPr>
        </p:nvGraphicFramePr>
        <p:xfrm>
          <a:off x="630339" y="1789936"/>
          <a:ext cx="5938632" cy="4980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0388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WYDATKI W BUDŻECIE GDYNI</a:t>
            </a:r>
          </a:p>
        </p:txBody>
      </p:sp>
      <p:grpSp>
        <p:nvGrpSpPr>
          <p:cNvPr id="45" name="Grupa 44"/>
          <p:cNvGrpSpPr/>
          <p:nvPr/>
        </p:nvGrpSpPr>
        <p:grpSpPr>
          <a:xfrm>
            <a:off x="94856" y="686567"/>
            <a:ext cx="3151264" cy="1088005"/>
            <a:chOff x="364835" y="1267910"/>
            <a:chExt cx="2615234" cy="1285658"/>
          </a:xfrm>
        </p:grpSpPr>
        <p:sp>
          <p:nvSpPr>
            <p:cNvPr id="38" name="Prostokąt zaokrąglony 37"/>
            <p:cNvSpPr/>
            <p:nvPr/>
          </p:nvSpPr>
          <p:spPr>
            <a:xfrm>
              <a:off x="364835" y="1316178"/>
              <a:ext cx="2540104" cy="1222995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/>
            </a:p>
          </p:txBody>
        </p:sp>
        <p:sp>
          <p:nvSpPr>
            <p:cNvPr id="39" name="Prostokąt 38"/>
            <p:cNvSpPr/>
            <p:nvPr/>
          </p:nvSpPr>
          <p:spPr>
            <a:xfrm>
              <a:off x="606366" y="1267910"/>
              <a:ext cx="1141692" cy="6182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800" b="1" dirty="0">
                  <a:solidFill>
                    <a:srgbClr val="2B647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144,57 %</a:t>
              </a:r>
            </a:p>
          </p:txBody>
        </p:sp>
        <p:sp>
          <p:nvSpPr>
            <p:cNvPr id="41" name="pole tekstowe 40"/>
            <p:cNvSpPr txBox="1"/>
            <p:nvPr/>
          </p:nvSpPr>
          <p:spPr>
            <a:xfrm>
              <a:off x="364835" y="1862560"/>
              <a:ext cx="2615234" cy="691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dynamika wydatków </a:t>
              </a:r>
            </a:p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na wynagrodzenia</a:t>
              </a:r>
            </a:p>
          </p:txBody>
        </p:sp>
      </p:grp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DD13DA08-065A-8197-4B0D-BA8A7F99B9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487046"/>
              </p:ext>
            </p:extLst>
          </p:nvPr>
        </p:nvGraphicFramePr>
        <p:xfrm>
          <a:off x="385892" y="1837944"/>
          <a:ext cx="6426388" cy="432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246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Budżet Miasta Gdyni na rok 2024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4856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WYDATKI W BUDŻECIE GDYNI</a:t>
            </a:r>
          </a:p>
        </p:txBody>
      </p:sp>
      <p:grpSp>
        <p:nvGrpSpPr>
          <p:cNvPr id="45" name="Grupa 44"/>
          <p:cNvGrpSpPr/>
          <p:nvPr/>
        </p:nvGrpSpPr>
        <p:grpSpPr>
          <a:xfrm>
            <a:off x="94856" y="686567"/>
            <a:ext cx="3151264" cy="1088005"/>
            <a:chOff x="364835" y="1267910"/>
            <a:chExt cx="2615234" cy="1285658"/>
          </a:xfrm>
        </p:grpSpPr>
        <p:sp>
          <p:nvSpPr>
            <p:cNvPr id="38" name="Prostokąt zaokrąglony 37"/>
            <p:cNvSpPr/>
            <p:nvPr/>
          </p:nvSpPr>
          <p:spPr>
            <a:xfrm>
              <a:off x="364835" y="1316178"/>
              <a:ext cx="2540104" cy="1222995"/>
            </a:xfrm>
            <a:prstGeom prst="roundRect">
              <a:avLst>
                <a:gd name="adj" fmla="val 29570"/>
              </a:avLst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600"/>
            </a:p>
          </p:txBody>
        </p:sp>
        <p:sp>
          <p:nvSpPr>
            <p:cNvPr id="39" name="Prostokąt 38"/>
            <p:cNvSpPr/>
            <p:nvPr/>
          </p:nvSpPr>
          <p:spPr>
            <a:xfrm>
              <a:off x="606366" y="1267910"/>
              <a:ext cx="1137700" cy="6182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800" b="1" dirty="0">
                  <a:solidFill>
                    <a:srgbClr val="2B647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166,35 %</a:t>
              </a:r>
            </a:p>
          </p:txBody>
        </p:sp>
        <p:sp>
          <p:nvSpPr>
            <p:cNvPr id="41" name="pole tekstowe 40"/>
            <p:cNvSpPr txBox="1"/>
            <p:nvPr/>
          </p:nvSpPr>
          <p:spPr>
            <a:xfrm>
              <a:off x="364835" y="1862560"/>
              <a:ext cx="2615234" cy="691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dynamika wydatków </a:t>
              </a:r>
            </a:p>
            <a:p>
              <a:pPr algn="ctr"/>
              <a:r>
                <a:rPr lang="pl-PL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na wynagrodzenia</a:t>
              </a:r>
            </a:p>
          </p:txBody>
        </p:sp>
      </p:grp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0EEDEF6F-33E8-CF0B-8F35-4DD42F225B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1081798"/>
              </p:ext>
            </p:extLst>
          </p:nvPr>
        </p:nvGraphicFramePr>
        <p:xfrm>
          <a:off x="385892" y="1892275"/>
          <a:ext cx="6362380" cy="4117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836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342900" y="1100480"/>
            <a:ext cx="664899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400" b="1" dirty="0">
              <a:solidFill>
                <a:schemeClr val="accent4"/>
              </a:solidFill>
            </a:endParaRPr>
          </a:p>
          <a:p>
            <a:pPr algn="ctr"/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Kwota Długu</a:t>
            </a:r>
          </a:p>
          <a:p>
            <a:pPr algn="ct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31.12.2021 r.   925 806 543,90 zł</a:t>
            </a:r>
          </a:p>
          <a:p>
            <a:pPr algn="ct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26.06.2024 r.   896 691 078,13 zł</a:t>
            </a:r>
          </a:p>
          <a:p>
            <a:pPr algn="ctr"/>
            <a:endParaRPr lang="pl-PL" sz="2400" i="1" dirty="0">
              <a:solidFill>
                <a:srgbClr val="EF7F02"/>
              </a:solidFill>
            </a:endParaRPr>
          </a:p>
          <a:p>
            <a:pPr algn="ctr"/>
            <a:endParaRPr lang="pl-PL" sz="2400" i="1" dirty="0">
              <a:solidFill>
                <a:srgbClr val="EF7F02"/>
              </a:solidFill>
            </a:endParaRPr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566" y="236535"/>
            <a:ext cx="1475847" cy="1198637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34A6BDBE-A272-40EB-9394-7554CC3C0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71" y="4636904"/>
            <a:ext cx="199072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3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5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EA9027"/>
      </a:accent1>
      <a:accent2>
        <a:srgbClr val="288383"/>
      </a:accent2>
      <a:accent3>
        <a:srgbClr val="75BDA7"/>
      </a:accent3>
      <a:accent4>
        <a:srgbClr val="083343"/>
      </a:accent4>
      <a:accent5>
        <a:srgbClr val="7BAE1E"/>
      </a:accent5>
      <a:accent6>
        <a:srgbClr val="D7BB12"/>
      </a:accent6>
      <a:hlink>
        <a:srgbClr val="6B9F25"/>
      </a:hlink>
      <a:folHlink>
        <a:srgbClr val="3494BA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5143</TotalTime>
  <Words>339</Words>
  <Application>Microsoft Office PowerPoint</Application>
  <PresentationFormat>Niestandardowy</PresentationFormat>
  <Paragraphs>109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Arial Rounded MT Bold</vt:lpstr>
      <vt:lpstr>Calibri</vt:lpstr>
      <vt:lpstr>Candara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Alicja Leibner</dc:creator>
  <cp:lastModifiedBy>Aleksandra Mendryk</cp:lastModifiedBy>
  <cp:revision>713</cp:revision>
  <dcterms:created xsi:type="dcterms:W3CDTF">2017-05-22T10:37:43Z</dcterms:created>
  <dcterms:modified xsi:type="dcterms:W3CDTF">2024-06-26T12:18:48Z</dcterms:modified>
</cp:coreProperties>
</file>