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61" d="100"/>
          <a:sy n="61" d="100"/>
        </p:scale>
        <p:origin x="7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C6DD-799D-4DA4-9804-3AC66CDECAA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0980-6820-429B-AAEF-CAE158A30160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6000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C6DD-799D-4DA4-9804-3AC66CDECAA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0980-6820-429B-AAEF-CAE158A30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13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C6DD-799D-4DA4-9804-3AC66CDECAA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0980-6820-429B-AAEF-CAE158A30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331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C6DD-799D-4DA4-9804-3AC66CDECAA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0980-6820-429B-AAEF-CAE158A3016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91941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C6DD-799D-4DA4-9804-3AC66CDECAA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0980-6820-429B-AAEF-CAE158A30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2920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C6DD-799D-4DA4-9804-3AC66CDECAA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0980-6820-429B-AAEF-CAE158A3016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81454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C6DD-799D-4DA4-9804-3AC66CDECAA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0980-6820-429B-AAEF-CAE158A30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751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C6DD-799D-4DA4-9804-3AC66CDECAA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0980-6820-429B-AAEF-CAE158A30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6056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C6DD-799D-4DA4-9804-3AC66CDECAA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0980-6820-429B-AAEF-CAE158A30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85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C6DD-799D-4DA4-9804-3AC66CDECAA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0980-6820-429B-AAEF-CAE158A30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91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C6DD-799D-4DA4-9804-3AC66CDECAA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0980-6820-429B-AAEF-CAE158A30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05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C6DD-799D-4DA4-9804-3AC66CDECAA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0980-6820-429B-AAEF-CAE158A30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044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C6DD-799D-4DA4-9804-3AC66CDECAA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0980-6820-429B-AAEF-CAE158A30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89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C6DD-799D-4DA4-9804-3AC66CDECAA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0980-6820-429B-AAEF-CAE158A30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518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C6DD-799D-4DA4-9804-3AC66CDECAA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0980-6820-429B-AAEF-CAE158A30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141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C6DD-799D-4DA4-9804-3AC66CDECAA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0980-6820-429B-AAEF-CAE158A30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034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C6DD-799D-4DA4-9804-3AC66CDECAA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0980-6820-429B-AAEF-CAE158A30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3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909C6DD-799D-4DA4-9804-3AC66CDECAA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FC20980-6820-429B-AAEF-CAE158A30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684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Propozycja stworzenia kodeksu etyki Rady Miasta Gdyni</a:t>
            </a:r>
            <a:endParaRPr lang="en-US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Agnieszka Tokarska</a:t>
            </a:r>
          </a:p>
          <a:p>
            <a:r>
              <a:rPr lang="pl-PL" dirty="0"/>
              <a:t>Grynia, 26 czerwiec 2024 rok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223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Postawy prawne dla tworzenia kodeksy etyki członków Rady</a:t>
            </a:r>
            <a:endParaRPr lang="en-US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Wyrok Naczelnego Sądu Administracyjnego z dnia 17 maja 2006 r. (II OSK 287/06)</a:t>
            </a:r>
            <a:br>
              <a:rPr lang="pl-PL" dirty="0"/>
            </a:br>
            <a:br>
              <a:rPr lang="pl-PL" dirty="0"/>
            </a:br>
            <a:r>
              <a:rPr lang="pl-PL" dirty="0"/>
              <a:t>1. Uchwalenie kodeksu etyki radnych należy do „spraw publicznych o znaczeniu lokalnym”, niezastrzeżonych na rzecz innych podmiotów (art. 6 ustawy o samorządzie gminnym).</a:t>
            </a:r>
            <a:br>
              <a:rPr lang="pl-PL" dirty="0"/>
            </a:br>
            <a:r>
              <a:rPr lang="pl-PL" dirty="0"/>
              <a:t>2. Kodeks etyki radnych jest </a:t>
            </a:r>
            <a:r>
              <a:rPr lang="pl-PL" dirty="0" err="1"/>
              <a:t>niewładczym</a:t>
            </a:r>
            <a:r>
              <a:rPr lang="pl-PL" dirty="0"/>
              <a:t> aktem samozwiązania się radnych, jego znaczenie polega na dobrowolnym podporządkowaniu się radnych określonym wybranym zasadom etycznym mającym służyć właściwemu wypełnianiu funkcji publicznej (służby publicznej), a jedyną sankcją za naruszenie jego postanowień jest odpowiedzialność polityczna radnych.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21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Budowa kodeksu etyki</a:t>
            </a:r>
            <a:endParaRPr lang="en-US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Decyzja Rady o potrzebie stworzenia kodeksu etyki</a:t>
            </a:r>
          </a:p>
          <a:p>
            <a:r>
              <a:rPr lang="pl-PL" dirty="0"/>
              <a:t>Wybór ciała/komisji dla przygotowania założeń kodeksu etyki</a:t>
            </a:r>
          </a:p>
          <a:p>
            <a:r>
              <a:rPr lang="pl-PL" dirty="0"/>
              <a:t>Analiza istniejących dokumentów i przykładów kodeksów etyki w Polsce i na świecie</a:t>
            </a:r>
          </a:p>
          <a:p>
            <a:r>
              <a:rPr lang="pl-PL" dirty="0"/>
              <a:t>Proces partycypacyjny- metoda warsztatowa z udziałem profesjonalnego moderatora</a:t>
            </a:r>
          </a:p>
          <a:p>
            <a:r>
              <a:rPr lang="pl-PL" dirty="0"/>
              <a:t>Zdefiniowanie głównych wartości</a:t>
            </a:r>
          </a:p>
          <a:p>
            <a:r>
              <a:rPr lang="pl-PL" dirty="0"/>
              <a:t>Dyskusja nad robocza wersją kodeksu, przyjęcie ostatecznego dokumentu</a:t>
            </a:r>
          </a:p>
          <a:p>
            <a:r>
              <a:rPr lang="pl-PL" dirty="0"/>
              <a:t>Działania informacyjne i edukacyjne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492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Proponowane cele kodeksu</a:t>
            </a:r>
            <a:endParaRPr lang="en-US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Wspólna wizja</a:t>
            </a:r>
          </a:p>
          <a:p>
            <a:r>
              <a:rPr lang="pl-PL" dirty="0"/>
              <a:t>Tworzenie kultury organizacyjnej Rady, opartej o wartości</a:t>
            </a:r>
          </a:p>
          <a:p>
            <a:r>
              <a:rPr lang="pl-PL" dirty="0"/>
              <a:t>Budowa relacji pomiędzy radnymi, stosowanie języka włączającego</a:t>
            </a:r>
          </a:p>
          <a:p>
            <a:r>
              <a:rPr lang="pl-PL" dirty="0"/>
              <a:t>Mechanizmy rozwiązywania potencjalnych konfliktów</a:t>
            </a:r>
          </a:p>
          <a:p>
            <a:r>
              <a:rPr lang="pl-PL" dirty="0"/>
              <a:t>Wzmacniania zaufania publicznego do Rady</a:t>
            </a:r>
          </a:p>
          <a:p>
            <a:r>
              <a:rPr lang="pl-PL" dirty="0"/>
              <a:t>Wzmacnianie systemu komunikacji z mieszkańcami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615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Przykładowe wartości członków Rady</a:t>
            </a:r>
            <a:endParaRPr lang="en-US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Uczciwość</a:t>
            </a:r>
          </a:p>
          <a:p>
            <a:r>
              <a:rPr lang="pl-PL" dirty="0"/>
              <a:t>Obiektywizm</a:t>
            </a:r>
          </a:p>
          <a:p>
            <a:r>
              <a:rPr lang="pl-PL" dirty="0"/>
              <a:t>Szacunek</a:t>
            </a:r>
          </a:p>
          <a:p>
            <a:r>
              <a:rPr lang="pl-PL" dirty="0"/>
              <a:t>Zaufanie</a:t>
            </a:r>
          </a:p>
          <a:p>
            <a:r>
              <a:rPr lang="pl-PL" dirty="0"/>
              <a:t>Odpowiedzialność</a:t>
            </a:r>
          </a:p>
          <a:p>
            <a:r>
              <a:rPr lang="pl-PL" dirty="0"/>
              <a:t>Zaangażowanie</a:t>
            </a:r>
          </a:p>
          <a:p>
            <a:r>
              <a:rPr lang="pl-PL" dirty="0"/>
              <a:t>Przejrzystość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946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Wybrane, przykładowe elementy kodeksu</a:t>
            </a:r>
            <a:endParaRPr lang="en-US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Wartości</a:t>
            </a:r>
          </a:p>
          <a:p>
            <a:r>
              <a:rPr lang="pl-PL" dirty="0"/>
              <a:t>Relacje miedzy członkami Rady</a:t>
            </a:r>
          </a:p>
          <a:p>
            <a:r>
              <a:rPr lang="pl-PL" dirty="0"/>
              <a:t>Konflikt interesu</a:t>
            </a:r>
          </a:p>
          <a:p>
            <a:r>
              <a:rPr lang="pl-PL" dirty="0" err="1"/>
              <a:t>Antykorupcja</a:t>
            </a:r>
            <a:endParaRPr lang="pl-PL" dirty="0"/>
          </a:p>
          <a:p>
            <a:r>
              <a:rPr lang="pl-PL" dirty="0"/>
              <a:t>Polityka przyjmowania i dawania prezentów i korzyści</a:t>
            </a:r>
          </a:p>
          <a:p>
            <a:r>
              <a:rPr lang="pl-PL" dirty="0"/>
              <a:t>Ochrona i korzystanie z majątku publicznego/miasta</a:t>
            </a:r>
          </a:p>
          <a:p>
            <a:r>
              <a:rPr lang="pl-PL" dirty="0"/>
              <a:t>Ochrona danych osobowych, poufność</a:t>
            </a:r>
          </a:p>
          <a:p>
            <a:r>
              <a:rPr lang="pl-PL" dirty="0"/>
              <a:t>Ochrona Sygnalistów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935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95328" y="3520966"/>
            <a:ext cx="10509305" cy="2441902"/>
          </a:xfrm>
        </p:spPr>
        <p:txBody>
          <a:bodyPr>
            <a:normAutofit/>
          </a:bodyPr>
          <a:lstStyle/>
          <a:p>
            <a:r>
              <a:rPr lang="pl-PL" sz="2400" dirty="0"/>
              <a:t>Nie ma zgody na Naruszenie godności Radnej, </a:t>
            </a:r>
            <a:br>
              <a:rPr lang="pl-PL" sz="2400" dirty="0"/>
            </a:br>
            <a:r>
              <a:rPr lang="pl-PL" sz="2400" dirty="0"/>
              <a:t>Radnego! Nie ma zgody na hejt!</a:t>
            </a:r>
            <a:br>
              <a:rPr lang="pl-PL" sz="2400" dirty="0"/>
            </a:br>
            <a:br>
              <a:rPr lang="pl-PL" sz="2400" dirty="0"/>
            </a:br>
            <a:r>
              <a:rPr lang="pl-PL" sz="2400" dirty="0"/>
              <a:t>Dziękuję za uwagę</a:t>
            </a:r>
            <a:endParaRPr lang="en-US" sz="2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23697" y="462454"/>
            <a:ext cx="9691577" cy="2735026"/>
          </a:xfrm>
        </p:spPr>
        <p:txBody>
          <a:bodyPr/>
          <a:lstStyle/>
          <a:p>
            <a:r>
              <a:rPr lang="pl-PL" dirty="0"/>
              <a:t>Etyka odgrywa szczególną rolę w funkcjonowaniu demokracji, a przestrzeganie norm etycznych przełożonych na zasady życia publicznego i społecznego jest gwarancją zaufania mieszkańców do skutecznych i uprawnionych działań radnego na rzecz dobra wspólnego Gdyni i jej mieszkańców.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567670"/>
      </p:ext>
    </p:extLst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Wycine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Wycine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ycine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38</TotalTime>
  <Words>313</Words>
  <Application>Microsoft Office PowerPoint</Application>
  <PresentationFormat>Panoramiczny</PresentationFormat>
  <Paragraphs>39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0" baseType="lpstr">
      <vt:lpstr>Century Gothic</vt:lpstr>
      <vt:lpstr>Wingdings 3</vt:lpstr>
      <vt:lpstr>Wycinek</vt:lpstr>
      <vt:lpstr>Propozycja stworzenia kodeksu etyki Rady Miasta Gdyni</vt:lpstr>
      <vt:lpstr>Postawy prawne dla tworzenia kodeksy etyki członków Rady</vt:lpstr>
      <vt:lpstr>Budowa kodeksu etyki</vt:lpstr>
      <vt:lpstr>Proponowane cele kodeksu</vt:lpstr>
      <vt:lpstr>Przykładowe wartości członków Rady</vt:lpstr>
      <vt:lpstr>Wybrane, przykładowe elementy kodeksu</vt:lpstr>
      <vt:lpstr>Nie ma zgody na Naruszenie godności Radnej,  Radnego! Nie ma zgody na hejt!  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Propozycja stworzenia kodeksu etyki Rady Miasta Gdyni</dc:title>
  <dc:creator>Konto Microsoft</dc:creator>
  <cp:lastModifiedBy>Agnieszka Tokarska</cp:lastModifiedBy>
  <cp:revision>4</cp:revision>
  <dcterms:created xsi:type="dcterms:W3CDTF">2024-06-25T16:11:04Z</dcterms:created>
  <dcterms:modified xsi:type="dcterms:W3CDTF">2024-06-25T20:25:18Z</dcterms:modified>
</cp:coreProperties>
</file>