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84" r:id="rId4"/>
    <p:sldId id="260" r:id="rId5"/>
    <p:sldId id="265" r:id="rId6"/>
    <p:sldId id="266" r:id="rId7"/>
    <p:sldId id="275" r:id="rId8"/>
    <p:sldId id="276" r:id="rId9"/>
    <p:sldId id="263" r:id="rId10"/>
  </p:sldIdLst>
  <p:sldSz cx="18288000" cy="10287000"/>
  <p:notesSz cx="6797675" cy="9926638"/>
  <p:embeddedFontLst>
    <p:embeddedFont>
      <p:font typeface="Clear Sans" panose="020B0604020202020204" charset="0"/>
      <p:regular r:id="rId12"/>
    </p:embeddedFont>
    <p:embeddedFont>
      <p:font typeface="Now" panose="020B0604020202020204" charset="-18"/>
      <p:regular r:id="rId13"/>
    </p:embeddedFont>
    <p:embeddedFont>
      <p:font typeface="Now Bold" panose="020B0604020202020204" charset="-18"/>
      <p:regular r:id="rId14"/>
    </p:embeddedFont>
    <p:embeddedFont>
      <p:font typeface="Now Heavy" panose="020B0604020202020204" charset="-1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908" autoAdjust="0"/>
  </p:normalViewPr>
  <p:slideViewPr>
    <p:cSldViewPr>
      <p:cViewPr varScale="1">
        <p:scale>
          <a:sx n="64" d="100"/>
          <a:sy n="64" d="100"/>
        </p:scale>
        <p:origin x="5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8FA0-D202-4D51-BB29-39ABD36A9F40}" type="datetimeFigureOut">
              <a:rPr lang="pl-PL" smtClean="0"/>
              <a:t>24.07.2024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CF2C-F7A9-4EE7-9D91-57B79F8A4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8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82925" y="5460632"/>
            <a:ext cx="1231167" cy="12311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6E32">
                <a:alpha val="6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25257" y="5460632"/>
            <a:ext cx="1231167" cy="123116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E43">
                <a:alpha val="8000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40593" y="5460632"/>
            <a:ext cx="1231167" cy="123116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70748" y="5460632"/>
            <a:ext cx="1231167" cy="123116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4348">
                <a:alpha val="8000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616240" y="5460632"/>
            <a:ext cx="1231167" cy="123116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94BD">
                <a:alpha val="8000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874513" y="7052446"/>
            <a:ext cx="2649894" cy="2649894"/>
          </a:xfrm>
          <a:custGeom>
            <a:avLst/>
            <a:gdLst/>
            <a:ahLst/>
            <a:cxnLst/>
            <a:rect l="l" t="t" r="r" b="b"/>
            <a:pathLst>
              <a:path w="2649894" h="2649894">
                <a:moveTo>
                  <a:pt x="0" y="0"/>
                </a:moveTo>
                <a:lnTo>
                  <a:pt x="2649894" y="0"/>
                </a:lnTo>
                <a:lnTo>
                  <a:pt x="2649894" y="2649894"/>
                </a:lnTo>
                <a:lnTo>
                  <a:pt x="0" y="264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2596366" y="1538376"/>
            <a:ext cx="13095269" cy="2289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pl-PL" sz="6999" spc="1007" dirty="0">
                <a:solidFill>
                  <a:srgbClr val="000000"/>
                </a:solidFill>
                <a:latin typeface="Now Heavy"/>
              </a:rPr>
              <a:t>RADY KOBIET</a:t>
            </a:r>
          </a:p>
          <a:p>
            <a:pPr algn="ctr">
              <a:lnSpc>
                <a:spcPts val="8959"/>
              </a:lnSpc>
            </a:pPr>
            <a:r>
              <a:rPr lang="pl-PL" sz="6999" spc="1007" dirty="0">
                <a:solidFill>
                  <a:srgbClr val="000000"/>
                </a:solidFill>
                <a:latin typeface="Now Heavy"/>
              </a:rPr>
              <a:t> W POLSCE</a:t>
            </a:r>
            <a:endParaRPr lang="en-US" sz="6999" spc="1007" dirty="0">
              <a:solidFill>
                <a:srgbClr val="000000"/>
              </a:solidFill>
              <a:latin typeface="Now Heavy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2CF852D-0395-45C6-8B80-960E6109BCFA}"/>
              </a:ext>
            </a:extLst>
          </p:cNvPr>
          <p:cNvSpPr txBox="1"/>
          <p:nvPr/>
        </p:nvSpPr>
        <p:spPr>
          <a:xfrm>
            <a:off x="3505200" y="4188048"/>
            <a:ext cx="115062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200000"/>
              </a:lnSpc>
            </a:pPr>
            <a:r>
              <a:rPr lang="pl-PL" dirty="0">
                <a:solidFill>
                  <a:srgbClr val="000000"/>
                </a:solidFill>
                <a:latin typeface="Now Heavy"/>
              </a:rPr>
              <a:t>Justyna Białczak, dr Anna Strzałkowska, dr Marta Abramowicz, dr Magdalena Muszel </a:t>
            </a:r>
            <a:endParaRPr lang="en-US" dirty="0">
              <a:solidFill>
                <a:srgbClr val="000000"/>
              </a:solidFill>
              <a:latin typeface="Now Heav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5564" y="1263138"/>
            <a:ext cx="13625126" cy="71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pl-PL" sz="5000" spc="-30" dirty="0">
                <a:solidFill>
                  <a:srgbClr val="000000"/>
                </a:solidFill>
                <a:latin typeface="Now Bold"/>
              </a:rPr>
              <a:t>Statystyki</a:t>
            </a:r>
            <a:endParaRPr lang="en-US" sz="5000" spc="-30" dirty="0">
              <a:solidFill>
                <a:srgbClr val="000000"/>
              </a:solidFill>
              <a:latin typeface="Now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0" y="2781300"/>
            <a:ext cx="13411200" cy="8653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Rady Kobiet są gminne/powiatowe/marszałkowskie</a:t>
            </a:r>
          </a:p>
          <a:p>
            <a:pPr algn="l">
              <a:lnSpc>
                <a:spcPts val="3600"/>
              </a:lnSpc>
            </a:pPr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>
              <a:lnSpc>
                <a:spcPts val="36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Organ opiniodawczo-doradczy osoby zarządzającej</a:t>
            </a:r>
          </a:p>
          <a:p>
            <a:pPr algn="l">
              <a:lnSpc>
                <a:spcPts val="3600"/>
              </a:lnSpc>
            </a:pPr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>
              <a:lnSpc>
                <a:spcPct val="1500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2021:  23 Rady Kobiet</a:t>
            </a:r>
          </a:p>
          <a:p>
            <a:pPr algn="l">
              <a:lnSpc>
                <a:spcPct val="1500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2023: 37 Rad Kobiet</a:t>
            </a:r>
          </a:p>
          <a:p>
            <a:pPr algn="l">
              <a:lnSpc>
                <a:spcPct val="1500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2024: 51 Rad Kobiet </a:t>
            </a:r>
          </a:p>
          <a:p>
            <a:pPr algn="l">
              <a:lnSpc>
                <a:spcPts val="3600"/>
              </a:lnSpc>
            </a:pPr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/>
            <a:r>
              <a:rPr lang="pl-PL" sz="4000" spc="-1" dirty="0">
                <a:solidFill>
                  <a:srgbClr val="000000"/>
                </a:solidFill>
                <a:latin typeface="Now"/>
              </a:rPr>
              <a:t>Liczebność: 7-25+ /  Płocka Rada Kobiet : 39</a:t>
            </a:r>
          </a:p>
          <a:p>
            <a:pPr algn="l"/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/>
            <a:r>
              <a:rPr lang="pl-PL" sz="4000" spc="-1" dirty="0">
                <a:solidFill>
                  <a:srgbClr val="000000"/>
                </a:solidFill>
                <a:latin typeface="Now"/>
              </a:rPr>
              <a:t>Wybór 2 lata+/ kadencja </a:t>
            </a:r>
          </a:p>
          <a:p>
            <a:pPr algn="l"/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/>
            <a:r>
              <a:rPr lang="pl-PL" sz="4000" spc="-1" dirty="0">
                <a:solidFill>
                  <a:srgbClr val="000000"/>
                </a:solidFill>
                <a:latin typeface="Now"/>
              </a:rPr>
              <a:t> </a:t>
            </a:r>
            <a:endParaRPr lang="en-US" sz="4000" spc="-1" dirty="0">
              <a:solidFill>
                <a:srgbClr val="000000"/>
              </a:solidFill>
              <a:latin typeface="Now"/>
            </a:endParaRPr>
          </a:p>
          <a:p>
            <a:pPr marL="756087" lvl="1" indent="-378043" algn="l">
              <a:lnSpc>
                <a:spcPts val="3600"/>
              </a:lnSpc>
            </a:pPr>
            <a:endParaRPr lang="en-US" sz="4000" spc="-1" dirty="0">
              <a:solidFill>
                <a:srgbClr val="000000"/>
              </a:solidFill>
              <a:latin typeface="Now"/>
            </a:endParaRP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2869492" y="2541608"/>
            <a:ext cx="389510" cy="757363"/>
            <a:chOff x="0" y="0"/>
            <a:chExt cx="557735" cy="10844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016E3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2869493" y="8938658"/>
            <a:ext cx="389510" cy="757363"/>
            <a:chOff x="0" y="0"/>
            <a:chExt cx="557735" cy="10844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4094B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2842884" y="7670242"/>
            <a:ext cx="389510" cy="757363"/>
            <a:chOff x="0" y="0"/>
            <a:chExt cx="557735" cy="10844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2798538" y="4786652"/>
            <a:ext cx="389510" cy="757363"/>
            <a:chOff x="0" y="0"/>
            <a:chExt cx="557735" cy="108446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BB434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7"/>
          <p:cNvGrpSpPr/>
          <p:nvPr/>
        </p:nvGrpSpPr>
        <p:grpSpPr>
          <a:xfrm rot="-5400000">
            <a:off x="2869493" y="3518235"/>
            <a:ext cx="389510" cy="757363"/>
            <a:chOff x="0" y="0"/>
            <a:chExt cx="557735" cy="1084461"/>
          </a:xfrm>
        </p:grpSpPr>
        <p:sp>
          <p:nvSpPr>
            <p:cNvPr id="29" name="Freeform 8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F7AE4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67229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5564" y="1263138"/>
            <a:ext cx="13625126" cy="71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pl-PL" sz="5000" spc="-30" dirty="0">
                <a:solidFill>
                  <a:srgbClr val="000000"/>
                </a:solidFill>
                <a:latin typeface="Now Bold"/>
              </a:rPr>
              <a:t>Statystyki</a:t>
            </a:r>
            <a:endParaRPr lang="en-US" sz="5000" spc="-30" dirty="0">
              <a:solidFill>
                <a:srgbClr val="000000"/>
              </a:solidFill>
              <a:latin typeface="Now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0" y="2781300"/>
            <a:ext cx="134112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Najstarsze Rady Kobiet:</a:t>
            </a:r>
          </a:p>
          <a:p>
            <a:pPr algn="l"/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/>
            <a:r>
              <a:rPr lang="pl-PL" sz="4000" spc="-1" dirty="0">
                <a:solidFill>
                  <a:srgbClr val="000000"/>
                </a:solidFill>
                <a:latin typeface="Now"/>
              </a:rPr>
              <a:t>Wrocławska Rada Kobiet (2010)</a:t>
            </a:r>
          </a:p>
          <a:p>
            <a:pPr algn="l"/>
            <a:r>
              <a:rPr lang="pl-PL" sz="4000" spc="-1" dirty="0">
                <a:solidFill>
                  <a:srgbClr val="000000"/>
                </a:solidFill>
                <a:latin typeface="Now"/>
              </a:rPr>
              <a:t>Słupska Rada Kobiet (2016)</a:t>
            </a:r>
          </a:p>
          <a:p>
            <a:pPr algn="l">
              <a:lnSpc>
                <a:spcPts val="3600"/>
              </a:lnSpc>
            </a:pPr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>
              <a:lnSpc>
                <a:spcPts val="36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Najmłodsze Rady Kobiet (marzec 2024)</a:t>
            </a:r>
          </a:p>
          <a:p>
            <a:pPr algn="l">
              <a:lnSpc>
                <a:spcPts val="3600"/>
              </a:lnSpc>
            </a:pPr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/>
            <a:r>
              <a:rPr lang="pl-PL" sz="4000" spc="-1" dirty="0">
                <a:solidFill>
                  <a:srgbClr val="000000"/>
                </a:solidFill>
                <a:latin typeface="Now"/>
              </a:rPr>
              <a:t>Bieszczadzka Rada Kobiet </a:t>
            </a:r>
          </a:p>
          <a:p>
            <a:r>
              <a:rPr lang="pl-PL" sz="4000" spc="-1" dirty="0">
                <a:solidFill>
                  <a:srgbClr val="000000"/>
                </a:solidFill>
                <a:latin typeface="Now"/>
              </a:rPr>
              <a:t>Dębicka Rada Kobiet </a:t>
            </a:r>
          </a:p>
          <a:p>
            <a:pPr algn="l"/>
            <a:r>
              <a:rPr lang="pl-PL" sz="4000" spc="-1" dirty="0">
                <a:solidFill>
                  <a:srgbClr val="000000"/>
                </a:solidFill>
                <a:latin typeface="Now"/>
              </a:rPr>
              <a:t>Leska Rada Kobiet </a:t>
            </a:r>
          </a:p>
          <a:p>
            <a:r>
              <a:rPr lang="pl-PL" sz="4000" spc="-1" dirty="0">
                <a:solidFill>
                  <a:srgbClr val="000000"/>
                </a:solidFill>
                <a:latin typeface="Now"/>
              </a:rPr>
              <a:t>Łomżyńska Rada Kobiet</a:t>
            </a:r>
          </a:p>
          <a:p>
            <a:pPr algn="l"/>
            <a:r>
              <a:rPr lang="pl-PL" sz="4000" spc="-1" dirty="0">
                <a:solidFill>
                  <a:srgbClr val="000000"/>
                </a:solidFill>
                <a:latin typeface="Now"/>
              </a:rPr>
              <a:t>Krotoszyńska Rada Kobiet</a:t>
            </a: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2869492" y="2541608"/>
            <a:ext cx="389510" cy="757363"/>
            <a:chOff x="0" y="0"/>
            <a:chExt cx="557735" cy="10844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016E3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2798538" y="5350622"/>
            <a:ext cx="389510" cy="757363"/>
            <a:chOff x="0" y="0"/>
            <a:chExt cx="557735" cy="108446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BB434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43274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14515" y="1028700"/>
            <a:ext cx="9007316" cy="8394344"/>
          </a:xfrm>
          <a:custGeom>
            <a:avLst/>
            <a:gdLst/>
            <a:ahLst/>
            <a:cxnLst/>
            <a:rect l="l" t="t" r="r" b="b"/>
            <a:pathLst>
              <a:path w="9007316" h="8394344">
                <a:moveTo>
                  <a:pt x="0" y="0"/>
                </a:moveTo>
                <a:lnTo>
                  <a:pt x="9007316" y="0"/>
                </a:lnTo>
                <a:lnTo>
                  <a:pt x="9007316" y="8394344"/>
                </a:lnTo>
                <a:lnTo>
                  <a:pt x="0" y="839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7435411" y="8830633"/>
            <a:ext cx="341805" cy="341805"/>
          </a:xfrm>
          <a:custGeom>
            <a:avLst/>
            <a:gdLst/>
            <a:ahLst/>
            <a:cxnLst/>
            <a:rect l="l" t="t" r="r" b="b"/>
            <a:pathLst>
              <a:path w="341805" h="341805">
                <a:moveTo>
                  <a:pt x="0" y="0"/>
                </a:moveTo>
                <a:lnTo>
                  <a:pt x="341805" y="0"/>
                </a:lnTo>
                <a:lnTo>
                  <a:pt x="341805" y="341805"/>
                </a:lnTo>
                <a:lnTo>
                  <a:pt x="0" y="341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7388197" y="3134065"/>
            <a:ext cx="85858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Szczecin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17487" y="4386920"/>
            <a:ext cx="663254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Słubice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02277" y="2184048"/>
            <a:ext cx="69661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Koszalin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86971" y="2740097"/>
            <a:ext cx="1268422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Białogard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52474" y="1464547"/>
            <a:ext cx="556260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Słupsk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70418" y="6838039"/>
            <a:ext cx="94418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Opole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32532" y="3231855"/>
            <a:ext cx="495252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Toruń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94096" y="5447617"/>
            <a:ext cx="1372124" cy="27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6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Ostrów Wlkp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67487" y="4592025"/>
            <a:ext cx="476031" cy="25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1"/>
              </a:lnSpc>
            </a:pPr>
            <a:r>
              <a:rPr lang="en-US" sz="1415" spc="28">
                <a:solidFill>
                  <a:srgbClr val="3D4248"/>
                </a:solidFill>
                <a:latin typeface="Clear Sans"/>
              </a:rPr>
              <a:t>Konin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05502" y="7233644"/>
            <a:ext cx="1367771" cy="32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2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Rybnik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26999" y="5876062"/>
            <a:ext cx="64588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Świdnik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74587" y="2837887"/>
            <a:ext cx="764200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Białystok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49114" y="4763592"/>
            <a:ext cx="244498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Lubuska Wojewódzka </a:t>
            </a:r>
          </a:p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Rada Kobiet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42510" y="1600437"/>
            <a:ext cx="247931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Pomorski Zespół ds. Kobiet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33735" y="2012706"/>
            <a:ext cx="4518212" cy="30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11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Powiatowa Rada ds. Kobiet Powiatu Starogardzkiego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01162" y="3134065"/>
            <a:ext cx="203300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Podlaska Wojewódzka Rada Kobiet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98888" y="5778272"/>
            <a:ext cx="76097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Wrocław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17487" y="8865645"/>
            <a:ext cx="395067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zespół ds. Kobiet (skład zespołu jest mieszany)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42940" y="1338182"/>
            <a:ext cx="5545257" cy="70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000" spc="-30" dirty="0">
                <a:solidFill>
                  <a:srgbClr val="000000"/>
                </a:solidFill>
                <a:latin typeface="Now Bold"/>
              </a:rPr>
              <a:t>RADY KOBIET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90341" y="2379628"/>
            <a:ext cx="1435060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Now"/>
              </a:rPr>
              <a:t>Powiatowa Rada </a:t>
            </a:r>
          </a:p>
          <a:p>
            <a:pPr marL="0" lvl="0" indent="0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Now"/>
              </a:rPr>
              <a:t>w Człuchowie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80095" y="2396138"/>
            <a:ext cx="66413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Now"/>
              </a:rPr>
              <a:t>Ostróda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32111" y="5140147"/>
            <a:ext cx="1372124" cy="27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6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Kalisz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05502" y="7673407"/>
            <a:ext cx="1367771" cy="32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2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Jastrzębie Zdr.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80095" y="3558245"/>
            <a:ext cx="428387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Now"/>
              </a:rPr>
              <a:t>Płock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54594" y="3810975"/>
            <a:ext cx="80676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Now"/>
              </a:rPr>
              <a:t>Piaseczno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054594" y="4181658"/>
            <a:ext cx="84903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Now"/>
              </a:rPr>
              <a:t>Warszawa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647966" y="3839667"/>
            <a:ext cx="63650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Now"/>
              </a:rPr>
              <a:t>Izabelin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016245" y="6463224"/>
            <a:ext cx="76097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Kłodzko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17487" y="5973852"/>
            <a:ext cx="1093712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Wałbrzych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33505" y="6690084"/>
            <a:ext cx="1093712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Głuszyca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90655" y="6267644"/>
            <a:ext cx="1093712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Dzierżoniów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369906" y="6494504"/>
            <a:ext cx="760971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Zamość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837178" y="6885664"/>
            <a:ext cx="103000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Hrubieszów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054594" y="6740249"/>
            <a:ext cx="1251299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Stalowa Wola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449103" y="7133314"/>
            <a:ext cx="103000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Nowa Dęba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249297" y="7328894"/>
            <a:ext cx="103000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Tarnobrzeg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697156" y="7573077"/>
            <a:ext cx="103000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Mielec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793478" y="7960770"/>
            <a:ext cx="103000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Dębica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526679" y="7636463"/>
            <a:ext cx="3571324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Młodzieżowa Podkarpacka Rada Kobiet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526679" y="7864714"/>
            <a:ext cx="3571324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Podkarpacka Rada Programowa Kobiet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716676" y="8118250"/>
            <a:ext cx="3571324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Przemyśl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491356" y="8494742"/>
            <a:ext cx="103000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spc="25">
                <a:solidFill>
                  <a:srgbClr val="3D4248"/>
                </a:solidFill>
                <a:latin typeface="Now"/>
              </a:rPr>
              <a:t>Krosno</a:t>
            </a: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18B49380-165E-1C95-DF82-D5115C079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0180"/>
            <a:ext cx="17449800" cy="9829800"/>
          </a:xfrm>
          <a:prstGeom prst="rect">
            <a:avLst/>
          </a:prstGeom>
        </p:spPr>
      </p:pic>
      <p:sp>
        <p:nvSpPr>
          <p:cNvPr id="49" name="pole tekstowe 48">
            <a:extLst>
              <a:ext uri="{FF2B5EF4-FFF2-40B4-BE49-F238E27FC236}">
                <a16:creationId xmlns:a16="http://schemas.microsoft.com/office/drawing/2014/main" id="{BEDC5DEE-10A4-457C-ABF0-EE2BEBF68F5E}"/>
              </a:ext>
            </a:extLst>
          </p:cNvPr>
          <p:cNvSpPr txBox="1"/>
          <p:nvPr/>
        </p:nvSpPr>
        <p:spPr>
          <a:xfrm>
            <a:off x="12229532" y="1092690"/>
            <a:ext cx="11694160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800" spc="-30" dirty="0">
                <a:solidFill>
                  <a:srgbClr val="000000"/>
                </a:solidFill>
                <a:latin typeface="Now Bold"/>
              </a:rPr>
              <a:t>Rady </a:t>
            </a:r>
            <a:r>
              <a:rPr lang="pl-PL" sz="4800" spc="-30" dirty="0">
                <a:solidFill>
                  <a:srgbClr val="000000"/>
                </a:solidFill>
                <a:latin typeface="Now Bold"/>
              </a:rPr>
              <a:t>K</a:t>
            </a:r>
            <a:r>
              <a:rPr lang="en-US" sz="4800" spc="-30" dirty="0" err="1">
                <a:solidFill>
                  <a:srgbClr val="000000"/>
                </a:solidFill>
                <a:latin typeface="Now Bold"/>
              </a:rPr>
              <a:t>obiet</a:t>
            </a:r>
            <a:endParaRPr lang="en-US" sz="4800" spc="-30" dirty="0">
              <a:solidFill>
                <a:srgbClr val="000000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1437" y="1126618"/>
            <a:ext cx="13625126" cy="71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pl-PL" sz="5000" spc="-30" dirty="0">
                <a:solidFill>
                  <a:srgbClr val="000000"/>
                </a:solidFill>
                <a:latin typeface="Now Bold"/>
              </a:rPr>
              <a:t>Badanie ilościowe, czyli ankieta</a:t>
            </a:r>
            <a:endParaRPr lang="en-US" sz="5000" spc="-30" dirty="0">
              <a:solidFill>
                <a:srgbClr val="000000"/>
              </a:solidFill>
              <a:latin typeface="Now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23470" y="2301874"/>
            <a:ext cx="13625126" cy="5852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Członkinie Rad Kobiet, które wzięły udział w badaniu były w wieku od 19 do 71 lat.</a:t>
            </a:r>
          </a:p>
          <a:p>
            <a:pPr algn="l">
              <a:lnSpc>
                <a:spcPct val="120000"/>
              </a:lnSpc>
            </a:pPr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>
              <a:lnSpc>
                <a:spcPct val="1200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Mediana = 50 lat.</a:t>
            </a:r>
          </a:p>
          <a:p>
            <a:pPr algn="l">
              <a:lnSpc>
                <a:spcPct val="120000"/>
              </a:lnSpc>
            </a:pPr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algn="l">
              <a:lnSpc>
                <a:spcPct val="120000"/>
              </a:lnSpc>
            </a:pPr>
            <a:r>
              <a:rPr lang="pl-PL" sz="4000" spc="-1" dirty="0">
                <a:solidFill>
                  <a:srgbClr val="000000"/>
                </a:solidFill>
                <a:latin typeface="Now"/>
              </a:rPr>
              <a:t>Na 125 osób ponad 100 było w wieku 40 plus.</a:t>
            </a:r>
          </a:p>
          <a:p>
            <a:pPr algn="l">
              <a:lnSpc>
                <a:spcPct val="150000"/>
              </a:lnSpc>
            </a:pPr>
            <a:endParaRPr lang="pl-PL" sz="4000" spc="-1" dirty="0">
              <a:solidFill>
                <a:srgbClr val="000000"/>
              </a:solidFill>
              <a:latin typeface="Now"/>
            </a:endParaRPr>
          </a:p>
          <a:p>
            <a:pPr marL="756087" lvl="1" indent="-378043" algn="l">
              <a:lnSpc>
                <a:spcPts val="3600"/>
              </a:lnSpc>
            </a:pPr>
            <a:endParaRPr lang="en-US" sz="4000" spc="-1" dirty="0">
              <a:solidFill>
                <a:srgbClr val="000000"/>
              </a:solidFill>
              <a:latin typeface="Now"/>
            </a:endParaRP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2820710" y="2405781"/>
            <a:ext cx="389510" cy="757363"/>
            <a:chOff x="0" y="0"/>
            <a:chExt cx="557735" cy="10844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016E3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2807759" y="6026373"/>
            <a:ext cx="389510" cy="757363"/>
            <a:chOff x="0" y="0"/>
            <a:chExt cx="557735" cy="10844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4094B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7"/>
          <p:cNvGrpSpPr/>
          <p:nvPr/>
        </p:nvGrpSpPr>
        <p:grpSpPr>
          <a:xfrm rot="-5400000">
            <a:off x="2834367" y="4484399"/>
            <a:ext cx="389510" cy="757363"/>
            <a:chOff x="0" y="0"/>
            <a:chExt cx="557735" cy="1084461"/>
          </a:xfrm>
        </p:grpSpPr>
        <p:sp>
          <p:nvSpPr>
            <p:cNvPr id="29" name="Freeform 8"/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F7AE4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74335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F47FB3-CFE5-16F4-6BE6-4D5E8E3A5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3" y="-65386"/>
            <a:ext cx="17718888" cy="103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A7846C1-0C01-0FB0-20A2-4A4634165921}"/>
              </a:ext>
            </a:extLst>
          </p:cNvPr>
          <p:cNvSpPr txBox="1"/>
          <p:nvPr/>
        </p:nvSpPr>
        <p:spPr>
          <a:xfrm>
            <a:off x="2743200" y="1694140"/>
            <a:ext cx="15163800" cy="804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pl-PL" sz="3400" spc="-1" dirty="0">
                <a:solidFill>
                  <a:srgbClr val="000000"/>
                </a:solidFill>
                <a:latin typeface="Now"/>
              </a:rPr>
              <a:t>Danie głosu aktywistkom poprzez strukturę, która jest przy samorządowej władzy i może mieć większy wpływ na to, co się tam dzieje. </a:t>
            </a:r>
          </a:p>
          <a:p>
            <a:pPr algn="l">
              <a:lnSpc>
                <a:spcPct val="130000"/>
              </a:lnSpc>
            </a:pPr>
            <a:r>
              <a:rPr lang="pl-PL" sz="3400" spc="-1" dirty="0">
                <a:solidFill>
                  <a:srgbClr val="000000"/>
                </a:solidFill>
                <a:latin typeface="Now"/>
              </a:rPr>
              <a:t>Wzmocnienie głosu kobiet, sieciowanie, odczarowanie mitów dotyczących feministek. </a:t>
            </a:r>
          </a:p>
          <a:p>
            <a:pPr algn="l">
              <a:lnSpc>
                <a:spcPct val="130000"/>
              </a:lnSpc>
            </a:pPr>
            <a:r>
              <a:rPr lang="pl-PL" sz="3400" spc="-1" dirty="0">
                <a:solidFill>
                  <a:srgbClr val="000000"/>
                </a:solidFill>
                <a:latin typeface="Now"/>
              </a:rPr>
              <a:t>Zbieranie doświadczeń samorządów różnej wielkości, tworzenia siły, która może naciskać i być słyszana, brana pod uwagę, traktowana poważnie. </a:t>
            </a:r>
          </a:p>
          <a:p>
            <a:pPr algn="l">
              <a:lnSpc>
                <a:spcPct val="130000"/>
              </a:lnSpc>
            </a:pPr>
            <a:r>
              <a:rPr lang="pl-PL" sz="3400" spc="-1" dirty="0">
                <a:solidFill>
                  <a:srgbClr val="000000"/>
                </a:solidFill>
                <a:latin typeface="Now"/>
              </a:rPr>
              <a:t>Wzmacnianie kobiet, które są w radzie – jako działaczek, feministek, urzędniczek.</a:t>
            </a:r>
          </a:p>
          <a:p>
            <a:pPr algn="l">
              <a:lnSpc>
                <a:spcPct val="130000"/>
              </a:lnSpc>
            </a:pPr>
            <a:r>
              <a:rPr lang="pl-PL" sz="3400" spc="-1" dirty="0">
                <a:solidFill>
                  <a:srgbClr val="000000"/>
                </a:solidFill>
                <a:latin typeface="Now"/>
              </a:rPr>
              <a:t>Budowanie siły politycznej ruchu kobiet. </a:t>
            </a:r>
          </a:p>
          <a:p>
            <a:pPr algn="l">
              <a:lnSpc>
                <a:spcPts val="3600"/>
              </a:lnSpc>
            </a:pPr>
            <a:endParaRPr lang="pl-PL" sz="3200" spc="-1" dirty="0">
              <a:solidFill>
                <a:srgbClr val="000000"/>
              </a:solidFill>
              <a:latin typeface="Now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B902233-C008-DDF2-C0C2-EED65848BE68}"/>
              </a:ext>
            </a:extLst>
          </p:cNvPr>
          <p:cNvSpPr txBox="1"/>
          <p:nvPr/>
        </p:nvSpPr>
        <p:spPr>
          <a:xfrm>
            <a:off x="-838200" y="555904"/>
            <a:ext cx="1188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spc="-30" dirty="0">
                <a:solidFill>
                  <a:srgbClr val="000000"/>
                </a:solidFill>
                <a:latin typeface="Now" panose="020B0604020202020204" charset="-18"/>
              </a:rPr>
              <a:t>Cele Rad Kobiet</a:t>
            </a:r>
            <a:endParaRPr lang="en-US" sz="5000" b="1" spc="-30" dirty="0">
              <a:solidFill>
                <a:srgbClr val="000000"/>
              </a:solidFill>
              <a:latin typeface="Now" panose="020B0604020202020204" charset="-18"/>
            </a:endParaRPr>
          </a:p>
          <a:p>
            <a:pPr algn="ctr"/>
            <a:endParaRPr lang="pl-PL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3D4A9B56-24D9-B4B6-A67E-DC97723CFD9A}"/>
              </a:ext>
            </a:extLst>
          </p:cNvPr>
          <p:cNvGrpSpPr/>
          <p:nvPr/>
        </p:nvGrpSpPr>
        <p:grpSpPr>
          <a:xfrm rot="-5400000">
            <a:off x="1919512" y="1729531"/>
            <a:ext cx="389510" cy="757363"/>
            <a:chOff x="0" y="0"/>
            <a:chExt cx="557735" cy="1084461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5C7E003-3155-3045-18FD-6A9119E631D1}"/>
                </a:ext>
              </a:extLst>
            </p:cNvPr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016E3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60A22F1C-08BB-9F33-C23F-D882AE40B2C3}"/>
                </a:ext>
              </a:extLst>
            </p:cNvPr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484F620F-E8D9-0E6D-EC5E-CBE9AAC1ABE6}"/>
              </a:ext>
            </a:extLst>
          </p:cNvPr>
          <p:cNvGrpSpPr/>
          <p:nvPr/>
        </p:nvGrpSpPr>
        <p:grpSpPr>
          <a:xfrm rot="-5400000">
            <a:off x="1867470" y="7139083"/>
            <a:ext cx="389510" cy="757363"/>
            <a:chOff x="0" y="0"/>
            <a:chExt cx="557735" cy="108446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1CBEBD3-B326-D1C9-25C8-FCE9404AF1A3}"/>
                </a:ext>
              </a:extLst>
            </p:cNvPr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F7AE4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931A3966-1C9F-B582-0A34-3420641E38AB}"/>
                </a:ext>
              </a:extLst>
            </p:cNvPr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D8352246-75C0-0655-4638-90B2C6821170}"/>
              </a:ext>
            </a:extLst>
          </p:cNvPr>
          <p:cNvGrpSpPr/>
          <p:nvPr/>
        </p:nvGrpSpPr>
        <p:grpSpPr>
          <a:xfrm rot="-5400000">
            <a:off x="1861409" y="3784356"/>
            <a:ext cx="389510" cy="757363"/>
            <a:chOff x="0" y="0"/>
            <a:chExt cx="557735" cy="1084461"/>
          </a:xfrm>
        </p:grpSpPr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5FE60D10-8B29-FD8F-1A14-1CAE90583B76}"/>
                </a:ext>
              </a:extLst>
            </p:cNvPr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BB434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0238A8A9-67AE-5538-330D-363A8DFE8AE7}"/>
                </a:ext>
              </a:extLst>
            </p:cNvPr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C4AD7537-67A8-FC92-EB59-383A07B3BEE9}"/>
              </a:ext>
            </a:extLst>
          </p:cNvPr>
          <p:cNvGrpSpPr/>
          <p:nvPr/>
        </p:nvGrpSpPr>
        <p:grpSpPr>
          <a:xfrm rot="-5400000">
            <a:off x="1919513" y="5104858"/>
            <a:ext cx="389510" cy="757363"/>
            <a:chOff x="0" y="0"/>
            <a:chExt cx="557735" cy="1084461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0BC69F87-C9F1-CDDA-0C49-53DF1BA2F5C6}"/>
                </a:ext>
              </a:extLst>
            </p:cNvPr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4094B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47B32AD4-FA1C-E97F-E040-E0B486BF9907}"/>
                </a:ext>
              </a:extLst>
            </p:cNvPr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82C88AA9-A986-4074-BCF1-AE063C9A9D97}"/>
              </a:ext>
            </a:extLst>
          </p:cNvPr>
          <p:cNvGrpSpPr/>
          <p:nvPr/>
        </p:nvGrpSpPr>
        <p:grpSpPr>
          <a:xfrm rot="-5400000">
            <a:off x="1892904" y="8459584"/>
            <a:ext cx="389510" cy="757363"/>
            <a:chOff x="0" y="0"/>
            <a:chExt cx="557735" cy="1084461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4A2EE3E-FCC3-4711-950A-21E78806E47C}"/>
                </a:ext>
              </a:extLst>
            </p:cNvPr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016E3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353917D2-A3EF-4624-8018-C504A637D5E2}"/>
                </a:ext>
              </a:extLst>
            </p:cNvPr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2946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A7846C1-0C01-0FB0-20A2-4A4634165921}"/>
              </a:ext>
            </a:extLst>
          </p:cNvPr>
          <p:cNvSpPr txBox="1"/>
          <p:nvPr/>
        </p:nvSpPr>
        <p:spPr>
          <a:xfrm>
            <a:off x="2743200" y="1694140"/>
            <a:ext cx="14935200" cy="685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3400" spc="-1" dirty="0">
                <a:solidFill>
                  <a:srgbClr val="000000"/>
                </a:solidFill>
                <a:latin typeface="Now"/>
              </a:rPr>
              <a:t>Włączanie kobiecej perspektywy do wszystkich polityk miejskich, pokazywanie kobietom, że aktywność polityczna jest ważna, ma sens i może się odbywać na naszych zasadach, a RK są bezpiecznym miejscem, by zacząć.</a:t>
            </a:r>
          </a:p>
          <a:p>
            <a:pPr>
              <a:lnSpc>
                <a:spcPct val="130000"/>
              </a:lnSpc>
            </a:pPr>
            <a:r>
              <a:rPr lang="pl-PL" sz="3400" spc="-1" dirty="0">
                <a:solidFill>
                  <a:srgbClr val="000000"/>
                </a:solidFill>
                <a:latin typeface="Now"/>
              </a:rPr>
              <a:t>Dobre rzecznictwo, nie jako walka, a narzędzia do rozwoju, emocji i talentu. </a:t>
            </a:r>
          </a:p>
          <a:p>
            <a:pPr algn="l">
              <a:lnSpc>
                <a:spcPct val="130000"/>
              </a:lnSpc>
            </a:pPr>
            <a:r>
              <a:rPr lang="pl-PL" sz="3400" spc="-1" dirty="0">
                <a:solidFill>
                  <a:srgbClr val="000000"/>
                </a:solidFill>
                <a:latin typeface="Now"/>
              </a:rPr>
              <a:t>Opiniowanie programów miejskich, inicjowanie wydarzeń i działań, które powinno przeprowadzić miasto, dzielenie się wiedzą ekspercką, co przekłada się na pomysły, edukację i na różnorodne pomysły, która mają być systemowo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B902233-C008-DDF2-C0C2-EED65848BE68}"/>
              </a:ext>
            </a:extLst>
          </p:cNvPr>
          <p:cNvSpPr txBox="1"/>
          <p:nvPr/>
        </p:nvSpPr>
        <p:spPr>
          <a:xfrm>
            <a:off x="-1219200" y="522118"/>
            <a:ext cx="11887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spc="-30" dirty="0">
                <a:solidFill>
                  <a:srgbClr val="000000"/>
                </a:solidFill>
                <a:latin typeface="Now" panose="020B0604020202020204" charset="-18"/>
              </a:rPr>
              <a:t>Cele Rad Kobiet</a:t>
            </a:r>
            <a:endParaRPr lang="en-US" sz="5000" b="1" spc="-30" dirty="0">
              <a:solidFill>
                <a:srgbClr val="000000"/>
              </a:solidFill>
              <a:latin typeface="Now" panose="020B0604020202020204" charset="-18"/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3D4A9B56-24D9-B4B6-A67E-DC97723CFD9A}"/>
              </a:ext>
            </a:extLst>
          </p:cNvPr>
          <p:cNvGrpSpPr/>
          <p:nvPr/>
        </p:nvGrpSpPr>
        <p:grpSpPr>
          <a:xfrm rot="-5400000">
            <a:off x="1919512" y="1729531"/>
            <a:ext cx="389510" cy="757363"/>
            <a:chOff x="0" y="0"/>
            <a:chExt cx="557735" cy="1084461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5C7E003-3155-3045-18FD-6A9119E631D1}"/>
                </a:ext>
              </a:extLst>
            </p:cNvPr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016E3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60A22F1C-08BB-9F33-C23F-D882AE40B2C3}"/>
                </a:ext>
              </a:extLst>
            </p:cNvPr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484F620F-E8D9-0E6D-EC5E-CBE9AAC1ABE6}"/>
              </a:ext>
            </a:extLst>
          </p:cNvPr>
          <p:cNvGrpSpPr/>
          <p:nvPr/>
        </p:nvGrpSpPr>
        <p:grpSpPr>
          <a:xfrm rot="-5400000">
            <a:off x="2044638" y="5873973"/>
            <a:ext cx="389510" cy="757363"/>
            <a:chOff x="0" y="0"/>
            <a:chExt cx="557735" cy="108446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1CBEBD3-B326-D1C9-25C8-FCE9404AF1A3}"/>
                </a:ext>
              </a:extLst>
            </p:cNvPr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F7AE4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931A3966-1C9F-B582-0A34-3420641E38AB}"/>
                </a:ext>
              </a:extLst>
            </p:cNvPr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D8352246-75C0-0655-4638-90B2C6821170}"/>
              </a:ext>
            </a:extLst>
          </p:cNvPr>
          <p:cNvGrpSpPr/>
          <p:nvPr/>
        </p:nvGrpSpPr>
        <p:grpSpPr>
          <a:xfrm rot="-5400000">
            <a:off x="1973684" y="4474242"/>
            <a:ext cx="389510" cy="757363"/>
            <a:chOff x="0" y="0"/>
            <a:chExt cx="557735" cy="1084461"/>
          </a:xfrm>
        </p:grpSpPr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5FE60D10-8B29-FD8F-1A14-1CAE90583B76}"/>
                </a:ext>
              </a:extLst>
            </p:cNvPr>
            <p:cNvSpPr/>
            <p:nvPr/>
          </p:nvSpPr>
          <p:spPr>
            <a:xfrm>
              <a:off x="0" y="0"/>
              <a:ext cx="557735" cy="1084461"/>
            </a:xfrm>
            <a:custGeom>
              <a:avLst/>
              <a:gdLst/>
              <a:ahLst/>
              <a:cxnLst/>
              <a:rect l="l" t="t" r="r" b="b"/>
              <a:pathLst>
                <a:path w="557735" h="1084461">
                  <a:moveTo>
                    <a:pt x="278868" y="1084461"/>
                  </a:moveTo>
                  <a:lnTo>
                    <a:pt x="0" y="678061"/>
                  </a:lnTo>
                  <a:lnTo>
                    <a:pt x="203200" y="678061"/>
                  </a:lnTo>
                  <a:lnTo>
                    <a:pt x="203200" y="0"/>
                  </a:lnTo>
                  <a:lnTo>
                    <a:pt x="354535" y="0"/>
                  </a:lnTo>
                  <a:lnTo>
                    <a:pt x="354535" y="678061"/>
                  </a:lnTo>
                  <a:lnTo>
                    <a:pt x="557735" y="678061"/>
                  </a:lnTo>
                  <a:lnTo>
                    <a:pt x="278868" y="1084461"/>
                  </a:lnTo>
                  <a:close/>
                </a:path>
              </a:pathLst>
            </a:custGeom>
            <a:solidFill>
              <a:srgbClr val="BB434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0238A8A9-67AE-5538-330D-363A8DFE8AE7}"/>
                </a:ext>
              </a:extLst>
            </p:cNvPr>
            <p:cNvSpPr txBox="1"/>
            <p:nvPr/>
          </p:nvSpPr>
          <p:spPr>
            <a:xfrm>
              <a:off x="203200" y="-38100"/>
              <a:ext cx="151335" cy="102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2094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0407" y="7023178"/>
            <a:ext cx="2022810" cy="1773973"/>
          </a:xfrm>
          <a:custGeom>
            <a:avLst/>
            <a:gdLst/>
            <a:ahLst/>
            <a:cxnLst/>
            <a:rect l="l" t="t" r="r" b="b"/>
            <a:pathLst>
              <a:path w="2022810" h="1773973">
                <a:moveTo>
                  <a:pt x="0" y="0"/>
                </a:moveTo>
                <a:lnTo>
                  <a:pt x="2022811" y="0"/>
                </a:lnTo>
                <a:lnTo>
                  <a:pt x="2022811" y="1773973"/>
                </a:lnTo>
                <a:lnTo>
                  <a:pt x="0" y="17739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2596366" y="3689985"/>
            <a:ext cx="13095269" cy="145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000" spc="1296" dirty="0">
                <a:solidFill>
                  <a:srgbClr val="000000"/>
                </a:solidFill>
                <a:latin typeface="Now Heavy"/>
              </a:rPr>
              <a:t>DZIĘKUJEMY!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400</Words>
  <Application>Microsoft Office PowerPoint</Application>
  <PresentationFormat>Niestandardowy</PresentationFormat>
  <Paragraphs>92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Now Bold</vt:lpstr>
      <vt:lpstr>Now Heavy</vt:lpstr>
      <vt:lpstr>Now</vt:lpstr>
      <vt:lpstr>Clear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wzór prezentacji</dc:title>
  <dc:creator>Marta Abramowicz</dc:creator>
  <cp:lastModifiedBy>darek kramin</cp:lastModifiedBy>
  <cp:revision>23</cp:revision>
  <cp:lastPrinted>2024-03-21T21:10:18Z</cp:lastPrinted>
  <dcterms:created xsi:type="dcterms:W3CDTF">2006-08-16T00:00:00Z</dcterms:created>
  <dcterms:modified xsi:type="dcterms:W3CDTF">2024-07-24T15:38:15Z</dcterms:modified>
  <dc:identifier>DAF8ANaEy1o</dc:identifier>
</cp:coreProperties>
</file>