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511" r:id="rId2"/>
    <p:sldId id="509" r:id="rId3"/>
    <p:sldId id="257" r:id="rId4"/>
    <p:sldId id="520" r:id="rId5"/>
    <p:sldId id="521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2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92744-2C40-47BC-8A04-8FC498FEE7D6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72768-2EFD-4628-9165-F9CDFCA4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35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09107D-6274-CFC4-1F58-9C94C07A7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5386AF-2E34-0557-16BE-D4F5F8761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3404BA-3891-D16E-A854-54F770D10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3594378-70D6-991B-E8E3-D980B209B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843BD6-85BB-FFAF-AD64-C580F782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AE85A-816D-1E7B-CA68-F17BCD52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702134D-996E-890F-3A18-DFDBB51324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7F2C07-BE1D-8D4B-0AB8-8D33768F9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F535A5-41DA-0E50-19B4-43EBC8E72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502C50F-9DFD-D2A8-C32B-164CBEABA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C37E50-F6BE-EA4F-7087-9BA67E5C1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8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0DD619-2982-96B3-2231-FF2E8BF4C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EDD7259-53CF-30E2-C59D-653EAB9BF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544F94-E2D3-0FBD-E296-D67B648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291DC1-9255-355C-8A9D-75CF944B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AB068C2-0B91-3B51-E4B5-AD034284E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6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BE0BE12-25AE-593E-32F1-BAC61150F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19E481-3535-61BA-2ED5-C19C9B418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478832-43BA-C60F-53E5-A68A4560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B38F5E3-8F42-280B-E549-CCA21F6B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2E5DF1-5652-8844-B414-FB22EA91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56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bg>
      <p:bgPr>
        <a:gradFill flip="none" rotWithShape="1"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123515" y="96211"/>
            <a:ext cx="11989441" cy="66638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06" y="1423570"/>
            <a:ext cx="1044566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871" y="1422452"/>
            <a:ext cx="1594085" cy="14346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28849" y="876461"/>
            <a:ext cx="10319649" cy="13435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Google Shape;32;p93">
            <a:extLst>
              <a:ext uri="{FF2B5EF4-FFF2-40B4-BE49-F238E27FC236}">
                <a16:creationId xmlns:a16="http://schemas.microsoft.com/office/drawing/2014/main" id="{51EB38B0-F8BC-FB4A-4B72-7D3692A85FC7}"/>
              </a:ext>
            </a:extLst>
          </p:cNvPr>
          <p:cNvSpPr/>
          <p:nvPr userDrawn="1"/>
        </p:nvSpPr>
        <p:spPr>
          <a:xfrm>
            <a:off x="104587" y="96211"/>
            <a:ext cx="10319649" cy="134353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10582647" y="96211"/>
            <a:ext cx="1511382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25149" y="178853"/>
            <a:ext cx="1247775" cy="1158879"/>
          </a:xfr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Google Shape;35;p93">
            <a:extLst>
              <a:ext uri="{FF2B5EF4-FFF2-40B4-BE49-F238E27FC236}">
                <a16:creationId xmlns:a16="http://schemas.microsoft.com/office/drawing/2014/main" id="{25E46FFE-7865-F510-36FD-A2A3121EB5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7133" y="1667933"/>
            <a:ext cx="11489267" cy="487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" name="Google Shape;34;p93">
            <a:extLst>
              <a:ext uri="{FF2B5EF4-FFF2-40B4-BE49-F238E27FC236}">
                <a16:creationId xmlns:a16="http://schemas.microsoft.com/office/drawing/2014/main" id="{88141A87-E99B-7D78-B927-90A70C6E28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4266" y="178853"/>
            <a:ext cx="9618133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41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ytuł i zawartość">
  <p:cSld name="2_Tytuł i zawartość">
    <p:bg>
      <p:bgPr>
        <a:gradFill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</a:gra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3"/>
          <p:cNvSpPr/>
          <p:nvPr/>
        </p:nvSpPr>
        <p:spPr>
          <a:xfrm>
            <a:off x="104588" y="96211"/>
            <a:ext cx="11989441" cy="66638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" name="Google Shape;30;p93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135" y="1428522"/>
            <a:ext cx="10445662" cy="32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93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18871" y="1422452"/>
            <a:ext cx="1594085" cy="14346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93"/>
          <p:cNvSpPr/>
          <p:nvPr/>
        </p:nvSpPr>
        <p:spPr>
          <a:xfrm>
            <a:off x="104587" y="96211"/>
            <a:ext cx="10319649" cy="134353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93"/>
          <p:cNvSpPr/>
          <p:nvPr/>
        </p:nvSpPr>
        <p:spPr>
          <a:xfrm>
            <a:off x="10582647" y="96211"/>
            <a:ext cx="1511382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3"/>
          <p:cNvSpPr txBox="1">
            <a:spLocks noGrp="1"/>
          </p:cNvSpPr>
          <p:nvPr>
            <p:ph type="title"/>
          </p:nvPr>
        </p:nvSpPr>
        <p:spPr>
          <a:xfrm>
            <a:off x="694266" y="178853"/>
            <a:ext cx="9618133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5" name="Google Shape;35;p93"/>
          <p:cNvSpPr txBox="1">
            <a:spLocks noGrp="1"/>
          </p:cNvSpPr>
          <p:nvPr>
            <p:ph type="body" idx="1"/>
          </p:nvPr>
        </p:nvSpPr>
        <p:spPr>
          <a:xfrm>
            <a:off x="347133" y="1667933"/>
            <a:ext cx="11489267" cy="487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solidFill>
                  <a:schemeClr val="dk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>
                <a:solidFill>
                  <a:schemeClr val="dk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3"/>
          <p:cNvSpPr txBox="1">
            <a:spLocks noGrp="1"/>
          </p:cNvSpPr>
          <p:nvPr>
            <p:ph type="body" idx="2"/>
          </p:nvPr>
        </p:nvSpPr>
        <p:spPr>
          <a:xfrm>
            <a:off x="10725149" y="178853"/>
            <a:ext cx="1247775" cy="1158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8386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01118D-7D02-FDDF-2FB5-FB43518F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C69313-5E5D-4E3F-3976-EE4F2BD96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935956-088F-D456-290E-9ED0E0C69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20B74A-6A92-E743-85C7-067650FA6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C10C78E-4E29-C2F9-2D10-F4BAA764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9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BD36D6-4102-D83C-0498-B6B4E4E9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A715641-6DE9-91DE-F45F-1E7CFE426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1C0032-D6D9-2EF1-EA47-B5AECA6C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CBE7E97-0D83-7152-5484-1535694E2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82F6BFB-9E33-BB15-AF33-13B85F1D1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9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A651FB-6004-6888-BFA6-0571050C9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647A1A-F463-754F-1F68-14BDD1F953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7F82653-AB5C-4778-72CC-636BEAFB5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681B29-75DB-257C-B5DA-9196A6741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CA2F47-3C13-665D-F8BA-F1935AD1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239B4BB-9FE4-438C-B554-CC52CF7A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1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C2FCFE-F58A-5085-4D16-9B81845FB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985EE1-E1DF-6819-9135-81F04C501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76D549-4693-B691-2C57-41FEABCD0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7336200-BC08-1B64-876A-73818690C2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0BE6D49-FF4B-6858-8E28-2BCAE58336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D78176-961E-9A58-DEAF-0C61CBEF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BA041E3-746C-E346-A332-B039E9A8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A757E06-AA43-C871-3F94-4F6C9102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6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A7613-8252-04EE-EB61-09442B89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9607304-08D7-120F-20BE-EC35BF062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AA9522E-5C8C-01FB-80E7-F44DF645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AAB58D5-91FF-A4CC-2B8A-F42108639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582247E-2114-C897-228B-374A1FF1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104797A-FE07-715C-BC40-AB16308D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DEAAAC-BF8D-79C6-E517-770C3F5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3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582247E-2114-C897-228B-374A1FF1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104797A-FE07-715C-BC40-AB16308DE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4DEAAAC-BF8D-79C6-E517-770C3F52A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BDF6338-404B-1BA8-FA6C-B1A2AD175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023" y="6276446"/>
            <a:ext cx="1345977" cy="52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3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EBFBD9-2F2B-BC46-FA3C-60524193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3BA2DD-629D-C281-1305-5F5AE2F18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9674AD0-30F8-C381-C084-1916887F8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28F33B-01EB-3D66-F820-0814B2E05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2E76013-92D8-0DEF-A89B-7328F7ED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97FD626-4CDF-73C4-208D-F9A9DE4C0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8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C7BF867-97B9-A45F-E7C2-C11D0897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51A71C-EC41-12EB-3FDC-F2C5F3C32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3EA6021-D4AF-A24E-F07E-6A5FE7D93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BB48-5AD1-4BF3-9172-B14BDC80910F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67F09B-8A11-43F0-26DD-B23C0BFEC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F19312-959C-8A0C-C9E5-F5422B8CA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BE23-BF6A-4A84-BD92-42C153177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7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2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96D32301-D933-ACD2-3937-3ABB69F20F88}"/>
              </a:ext>
            </a:extLst>
          </p:cNvPr>
          <p:cNvSpPr txBox="1"/>
          <p:nvPr/>
        </p:nvSpPr>
        <p:spPr>
          <a:xfrm>
            <a:off x="10959864" y="1232991"/>
            <a:ext cx="1847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pl-PL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E478D141-4BCC-79E7-EEA6-6F5A982CFD20}"/>
              </a:ext>
            </a:extLst>
          </p:cNvPr>
          <p:cNvSpPr txBox="1"/>
          <p:nvPr/>
        </p:nvSpPr>
        <p:spPr>
          <a:xfrm>
            <a:off x="2062673" y="728083"/>
            <a:ext cx="824560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400" b="1" dirty="0"/>
              <a:t>Projekt uchwały Rady Miasta Gdyni w sprawie zmiany uchwały w sprawie wyznaczenia obszaru i granic aglomeracji Gdynia </a:t>
            </a: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FD8DDFF2-C9E6-FBDF-8C17-B3121844E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665" y="5912355"/>
            <a:ext cx="1874410" cy="73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40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Obraz zawierający tekst, Czcionka, menu, papier&#10;&#10;Opis wygenerowany automatycznie">
            <a:extLst>
              <a:ext uri="{FF2B5EF4-FFF2-40B4-BE49-F238E27FC236}">
                <a16:creationId xmlns:a16="http://schemas.microsoft.com/office/drawing/2014/main" id="{3DEDF19A-6AB3-851E-B24A-C287AE742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337" y="76200"/>
            <a:ext cx="9637787" cy="622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9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75A0B857-D4EA-D4D0-84EE-1BB88F9C7035}"/>
              </a:ext>
            </a:extLst>
          </p:cNvPr>
          <p:cNvSpPr txBox="1"/>
          <p:nvPr/>
        </p:nvSpPr>
        <p:spPr>
          <a:xfrm>
            <a:off x="10661262" y="5646195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0CD9B5B-7737-1828-D446-6E977645C61C}"/>
              </a:ext>
            </a:extLst>
          </p:cNvPr>
          <p:cNvSpPr txBox="1"/>
          <p:nvPr/>
        </p:nvSpPr>
        <p:spPr>
          <a:xfrm>
            <a:off x="658026" y="828942"/>
            <a:ext cx="105796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Uchwały </a:t>
            </a:r>
            <a:r>
              <a:rPr lang="pl-PL" sz="2800" b="1" dirty="0" err="1"/>
              <a:t>ws</a:t>
            </a:r>
            <a:r>
              <a:rPr lang="pl-PL" sz="2800" b="1" dirty="0"/>
              <a:t>. wyznaczenia obszaru i granic aglomeracji Gdynia</a:t>
            </a:r>
            <a:r>
              <a:rPr lang="pl-PL" sz="2800" dirty="0"/>
              <a:t>:</a:t>
            </a:r>
          </a:p>
          <a:p>
            <a:pPr marL="342900" indent="-342900">
              <a:buAutoNum type="arabicParenR"/>
            </a:pPr>
            <a:r>
              <a:rPr lang="pl-PL" sz="2800" dirty="0"/>
              <a:t>Uchwała Nr XXIV/829/20 Rady Miasta Gdyni z dnia 25 listopada 2020 roku,</a:t>
            </a:r>
          </a:p>
          <a:p>
            <a:pPr marL="342900" indent="-342900">
              <a:buAutoNum type="arabicParenR"/>
            </a:pPr>
            <a:r>
              <a:rPr lang="pl-PL" sz="2800" dirty="0"/>
              <a:t>Uchwała Nr XLVIII/1475/22 Rady Miasta Gdyni z dnia 21 grudnia 2022 r. zmieniającą w/w uchwałę</a:t>
            </a:r>
          </a:p>
        </p:txBody>
      </p:sp>
      <p:pic>
        <p:nvPicPr>
          <p:cNvPr id="4" name="Obraz 3" descr="Obraz zawierający tekst, zrzut ekranu, oprogramowanie&#10;&#10;Opis wygenerowany automatycznie">
            <a:extLst>
              <a:ext uri="{FF2B5EF4-FFF2-40B4-BE49-F238E27FC236}">
                <a16:creationId xmlns:a16="http://schemas.microsoft.com/office/drawing/2014/main" id="{896C3436-228B-BE56-9553-461F1C4CA6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93" y="3196126"/>
            <a:ext cx="10511327" cy="281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7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AFD9C6-6031-C50C-21C9-37F4E0986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EED961F2-53FF-D669-46EE-638D9C4DBFE1}"/>
              </a:ext>
            </a:extLst>
          </p:cNvPr>
          <p:cNvSpPr txBox="1"/>
          <p:nvPr/>
        </p:nvSpPr>
        <p:spPr>
          <a:xfrm>
            <a:off x="357499" y="247827"/>
            <a:ext cx="1147700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Cechy aglomeracji Gdynia wg projektu uchwały Rady Miasta Gdyni</a:t>
            </a:r>
            <a:r>
              <a:rPr lang="pl-PL" sz="2000" dirty="0"/>
              <a:t>: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równoważna liczba mieszkańców – 429 087 RLM,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ponad 98% nieczystości ciekłych odbieranych systemem zbierania ścieków komunalnych (warunek spełniony),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ładunek zanieczyszczeń pozostałych 2% nieczystości ciekłych mniejszy niż 2 000 RLM (warunek niespełniony),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wydajność oczyszczalni ścieków dostosowana do odbioru 100% ładunku zanieczyszczeń (warunek spełniony),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zapewnione standardy oczyszczania ścieków poprzez zastosowanie technologii oczyszczania ścieków gwarantujących osiągnięcie standardów oczyszczania określonych w tzw. dyrektywie ściekowej (91/271/EWG), w tym podwyższone usuwanie biogenów w aglomeracjach powyżej 10 000 RLM (warunek spełniony),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wskaźnik koncentracji – 134 mieszkańców/1 km sieci (wskaźnik minimalny – 120 mieszkańców/1 km sieci),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planowana do 31.12.2027r. rozbudowa sieci kanalizacji sanitarnej – 21,82 km,</a:t>
            </a:r>
          </a:p>
          <a:p>
            <a:pPr marL="342900" indent="-342900" algn="just">
              <a:buAutoNum type="arabicParenR"/>
            </a:pPr>
            <a:r>
              <a:rPr lang="pl-PL" sz="2000" dirty="0"/>
              <a:t>planowana do 31.12.2027r. liczba podłączonych mieszkańców do sieci kanalizacyjnej – 2 920.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Po realizacji planowanych zamierzeń inwestycyjnych i podłączeniach do kanalizacji ładunek zanieczyszczeń pozostałych 2% nieczystości ciekłych będzie mniejszy niż 2 000 RLM, co zapewni spełnienie warunku dyrektywy ściekowej.  </a:t>
            </a:r>
          </a:p>
        </p:txBody>
      </p:sp>
    </p:spTree>
    <p:extLst>
      <p:ext uri="{BB962C8B-B14F-4D97-AF65-F5344CB8AC3E}">
        <p14:creationId xmlns:p14="http://schemas.microsoft.com/office/powerpoint/2010/main" val="3901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83CBE-B8CB-C2E8-F551-5CD22BA21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C9F5D8E4-3CE8-8A5B-6B26-7532054398EF}"/>
              </a:ext>
            </a:extLst>
          </p:cNvPr>
          <p:cNvSpPr txBox="1"/>
          <p:nvPr/>
        </p:nvSpPr>
        <p:spPr>
          <a:xfrm>
            <a:off x="357499" y="247827"/>
            <a:ext cx="11477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Uzgodnienia projektu uchwały Rady Miasta Gdyni</a:t>
            </a:r>
            <a:endParaRPr lang="pl-PL" sz="2000" dirty="0"/>
          </a:p>
        </p:txBody>
      </p:sp>
      <p:pic>
        <p:nvPicPr>
          <p:cNvPr id="3" name="Obraz 2" descr="Obraz zawierający tekst, list, Czcionka, papier&#10;&#10;Opis wygenerowany automatycznie">
            <a:extLst>
              <a:ext uri="{FF2B5EF4-FFF2-40B4-BE49-F238E27FC236}">
                <a16:creationId xmlns:a16="http://schemas.microsoft.com/office/drawing/2014/main" id="{018D14CC-5EC8-4F00-39C0-016F07802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15" y="769122"/>
            <a:ext cx="4890675" cy="5661589"/>
          </a:xfrm>
          <a:prstGeom prst="rect">
            <a:avLst/>
          </a:prstGeom>
        </p:spPr>
      </p:pic>
      <p:pic>
        <p:nvPicPr>
          <p:cNvPr id="6" name="Obraz 5" descr="Obraz zawierający tekst, list, zrzut ekranu, Czcionka&#10;&#10;Opis wygenerowany automatycznie">
            <a:extLst>
              <a:ext uri="{FF2B5EF4-FFF2-40B4-BE49-F238E27FC236}">
                <a16:creationId xmlns:a16="http://schemas.microsoft.com/office/drawing/2014/main" id="{CAEF638F-6D94-5A95-B387-8CC064049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807" y="1068224"/>
            <a:ext cx="4662165" cy="5268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879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245</Words>
  <Application>Microsoft Office PowerPoint</Application>
  <PresentationFormat>Panoramiczny</PresentationFormat>
  <Paragraphs>16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Konrad Klepacki</dc:creator>
  <cp:lastModifiedBy>Bartosz Frankowski</cp:lastModifiedBy>
  <cp:revision>52</cp:revision>
  <dcterms:created xsi:type="dcterms:W3CDTF">2023-05-08T21:27:49Z</dcterms:created>
  <dcterms:modified xsi:type="dcterms:W3CDTF">2024-12-10T08:11:22Z</dcterms:modified>
</cp:coreProperties>
</file>