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721" r:id="rId3"/>
    <p:sldId id="1260" r:id="rId4"/>
    <p:sldId id="1261" r:id="rId5"/>
    <p:sldId id="1262" r:id="rId6"/>
    <p:sldId id="1264" r:id="rId7"/>
  </p:sldIdLst>
  <p:sldSz cx="12192000" cy="6858000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FFFF"/>
    <a:srgbClr val="222A35"/>
    <a:srgbClr val="FF0000"/>
    <a:srgbClr val="D9D9D9"/>
    <a:srgbClr val="000000"/>
    <a:srgbClr val="0000C8"/>
    <a:srgbClr val="CC753B"/>
    <a:srgbClr val="262626"/>
    <a:srgbClr val="FA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5868" autoAdjust="0"/>
  </p:normalViewPr>
  <p:slideViewPr>
    <p:cSldViewPr showGuides="1">
      <p:cViewPr varScale="1">
        <p:scale>
          <a:sx n="153" d="100"/>
          <a:sy n="153" d="100"/>
        </p:scale>
        <p:origin x="92" y="116"/>
      </p:cViewPr>
      <p:guideLst>
        <p:guide orient="horz" pos="2160"/>
        <p:guide pos="3840"/>
        <p:guide orient="horz" pos="21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ADFEF7C-EF5E-4645-B4AA-588D1925E6E0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4952100-0E55-4EF4-B935-789A2C18B1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52100-0E55-4EF4-B935-789A2C18B1F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82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E0EC-A725-4D05-9FA3-C81FF68A741A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5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58D68-25C8-BDFB-0780-EF280DDA5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72FE890-E50D-C5FB-8AB1-8949D1157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B0F47C7-6B96-AC58-0147-0B03DCA1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710DF7-3CE5-39DA-C67B-2977C24E4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E0EC-A725-4D05-9FA3-C81FF68A741A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503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31319-E751-1AB8-68C6-54A1E5A2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9CA4E96-28BE-FA01-EC68-BE6D14CB9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2F5694-BEA5-14E1-08F9-C35C8F19D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73379E-8811-5115-5EB8-B8CB0B7EB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E0EC-A725-4D05-9FA3-C81FF68A741A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23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F4F7D-AE48-AB82-64B4-C172604E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F69EC1-EA98-9EE0-C339-934C32263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8D9F47-0CCA-C20B-DC1F-E9BE6CA14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F2A676-1197-B4B6-9EF5-A3EFA3108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E0EC-A725-4D05-9FA3-C81FF68A741A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21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89C8-8BF8-5C0B-E698-16B48EA8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DA0BFE2-CEF9-7C03-F745-3D56EEC17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857B675-F34D-D9DC-1721-DCBBD8FFB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95C09F-8F6E-ED30-80D7-EB65B938F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E0EC-A725-4D05-9FA3-C81FF68A741A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4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A00BB-126D-374C-6172-78B6C4003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97AA6B-4CE7-2874-5010-A77C22AC5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5832A7-C901-0A9A-A5DD-5D7DD57C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F17513-8FD4-A400-038F-14C421C5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9D4A86-ADE7-6519-6119-6A356CAE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07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72DEE-B456-5A7B-A9A0-C7556F3B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9DC348-7916-A4F3-C9A1-53BE6E0F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C7A97D-BD4C-0423-A2C1-7EB3BFC0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6CB34D-E355-AF2F-E950-B3240DB1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379059-47C3-6B14-3EA2-657119FA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7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A8F8CC0-9BFE-3531-205A-591BF4DED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514F0D-E140-1406-1C85-D60173D1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EF4B34-971D-D35E-D7FE-6C28E009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48F1A5-A66A-5355-BB07-21BD7842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7D0266-CC3C-0AFF-911C-856A0BD3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19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2C328D-4599-B9DC-A961-3F463A82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92BC4-0994-CCE1-8288-F9EE7D88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6F9E60-50D8-D949-6EBB-3E269F89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2FC6BF-41A2-DFE1-EEDD-E808C6E9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53E95C-388D-4502-F302-22B3CF8F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85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14FFD-0EAD-E7BB-B725-6E4F217F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1E0AC0-9A81-434E-6618-F6153DBC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B059B0-81C1-A923-9838-D3A7D6C8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4B56F3-E7FF-2F76-64B7-BDE39B08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7384DE-DA14-EE2F-4FD4-1745FA05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0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2010F-AB04-9521-7E84-43CBF992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CE75AC-75BC-F8BC-2F8B-775E8D62B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09F675-4E3F-5E46-A92F-7A90ED186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7F0935-B82A-C79A-4FB1-01459A05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062281-81F5-CDBF-F6B1-62DA9AD5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672384-8EE9-4835-0917-91C57425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1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E2A5B-6E75-F596-B726-F943559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4DC4CA-92AD-D613-5FEC-A96538B5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C2B5CC-FDDF-12E8-0089-DA482293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A3D3F0E-BE67-7B7E-BEBF-149676659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B7498B-A175-E7DA-D155-99842CDFF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F55E52A-204C-CCA5-899A-E7EB0138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6F87735-E0B9-F146-BC69-FDB4BF1B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21CFE0-2649-002D-98FD-6154C6A0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20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428BE-6D9E-87EF-2E64-07065763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D5104C1-B401-637C-2083-29BDC30F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9E86BC-C708-8654-09D4-03967C4B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7206A24-5AAD-24FF-F96F-D9336764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4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178C2C-8C55-B5FB-988E-F2C47A08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AFEA80F-9CAF-90ED-34CD-D4010374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7E91E1-9C99-F054-2E08-D8F522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0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51E31-F344-A5DB-FEDA-4366244D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45A58-E2A0-A6A5-1517-76C5C09D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8DCCE8-D2C9-F0C7-75A7-486220958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0A51D2-1F51-8943-F8C3-B49459B0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92848B-1D35-97BD-1673-CD44EDD7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A17CA8-0F37-FA9C-0A1A-F08DFFDD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19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88E0C-AD45-6E8E-0A87-5BD8BDFC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688E127-A599-4EC1-ACFC-0098CE2B7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C46DE2-23A5-1F44-A95A-915D2747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35A5D1-FD81-B042-816C-562CA100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BF4DE0-001B-CEFE-1329-F568C6AE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990AE3-2428-724C-CE09-5FF17448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48B4DB2-AE24-C11E-916F-453264D3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092F4B-D119-86AC-8DDD-098BEBE3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7F0337-5C4A-FD00-7CDD-96D91E64E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B6E7-9A39-4A4C-A9DD-3984C39FF913}" type="datetimeFigureOut">
              <a:rPr lang="pl-PL" smtClean="0"/>
              <a:pPr/>
              <a:t>22.01.2025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D74883-D3A6-D8DB-4069-D0E7AB3CE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A88B2C-6678-32B8-475F-E4A477BA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A662-8394-4301-81C9-6C9D40416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0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kładka rybki.jpg">
            <a:extLst>
              <a:ext uri="{FF2B5EF4-FFF2-40B4-BE49-F238E27FC236}">
                <a16:creationId xmlns:a16="http://schemas.microsoft.com/office/drawing/2014/main" id="{CC62E270-1631-DA9D-40DF-7B52513E7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" y="-19050"/>
            <a:ext cx="12186139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21AF0931-7AC1-AD7C-F95D-1C2CF2B92842}"/>
              </a:ext>
            </a:extLst>
          </p:cNvPr>
          <p:cNvSpPr/>
          <p:nvPr/>
        </p:nvSpPr>
        <p:spPr>
          <a:xfrm>
            <a:off x="0" y="2348880"/>
            <a:ext cx="12192000" cy="19442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7" name="Obraz 6" descr="LOGO BPPMG.tif">
            <a:extLst>
              <a:ext uri="{FF2B5EF4-FFF2-40B4-BE49-F238E27FC236}">
                <a16:creationId xmlns:a16="http://schemas.microsoft.com/office/drawing/2014/main" id="{DB97D130-A3BD-DE7A-442B-BC8D836F6F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522" y="124695"/>
            <a:ext cx="40290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5">
            <a:extLst>
              <a:ext uri="{FF2B5EF4-FFF2-40B4-BE49-F238E27FC236}">
                <a16:creationId xmlns:a16="http://schemas.microsoft.com/office/drawing/2014/main" id="{80840DA0-5FD9-8A91-47AA-5ED02A43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92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1800" dirty="0">
                <a:latin typeface="Arial Narrow" pitchFamily="34" charset="0"/>
              </a:rPr>
              <a:t>Sesja Rady Miasta Gdyni</a:t>
            </a:r>
            <a:endParaRPr lang="pl-PL" altLang="pl-PL" dirty="0">
              <a:latin typeface="Arial Narrow" pitchFamily="34" charset="0"/>
            </a:endParaRPr>
          </a:p>
          <a:p>
            <a:pPr algn="ctr"/>
            <a:r>
              <a:rPr lang="pl-PL" altLang="pl-PL" dirty="0">
                <a:latin typeface="Arial Narrow" pitchFamily="34" charset="0"/>
              </a:rPr>
              <a:t>22.01.2025 r</a:t>
            </a:r>
            <a:r>
              <a:rPr lang="pl-PL" altLang="pl-PL" sz="1600" dirty="0">
                <a:latin typeface="Arial Narrow" pitchFamily="34" charset="0"/>
              </a:rPr>
              <a:t>.</a:t>
            </a:r>
          </a:p>
        </p:txBody>
      </p:sp>
      <p:sp>
        <p:nvSpPr>
          <p:cNvPr id="3" name="pole tekstowe 4">
            <a:extLst>
              <a:ext uri="{FF2B5EF4-FFF2-40B4-BE49-F238E27FC236}">
                <a16:creationId xmlns:a16="http://schemas.microsoft.com/office/drawing/2014/main" id="{98B3EF31-613B-580E-4716-036A9BDC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905489"/>
            <a:ext cx="11347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Arial Narrow" pitchFamily="34" charset="0"/>
              </a:rPr>
              <a:t>Projekt uchwały w sprawie opinii o projekcie 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Arial Narrow" pitchFamily="34" charset="0"/>
              </a:rPr>
              <a:t>Audytu Krajobrazowego Województwa Pomorskiego</a:t>
            </a:r>
          </a:p>
        </p:txBody>
      </p:sp>
    </p:spTree>
    <p:extLst>
      <p:ext uri="{BB962C8B-B14F-4D97-AF65-F5344CB8AC3E}">
        <p14:creationId xmlns:p14="http://schemas.microsoft.com/office/powerpoint/2010/main" val="319652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 descr="okładka rybki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" y="0"/>
            <a:ext cx="12186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E3A73C9-40A6-46E7-BF11-F2C32AA1912A}"/>
              </a:ext>
            </a:extLst>
          </p:cNvPr>
          <p:cNvSpPr txBox="1"/>
          <p:nvPr/>
        </p:nvSpPr>
        <p:spPr>
          <a:xfrm>
            <a:off x="623392" y="1268760"/>
            <a:ext cx="10286707" cy="447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Zgodnie z art. 38a ustawy z dnia 27 marca 2003 r. o planowaniu i zagospodarowaniu przestrzennym </a:t>
            </a:r>
            <a:r>
              <a:rPr lang="pl-PL" sz="1600" b="1" dirty="0">
                <a:latin typeface="Arial Narrow" pitchFamily="34" charset="0"/>
              </a:rPr>
              <a:t>dla obszaru województwa sporządza się audyt krajobrazowy</a:t>
            </a:r>
            <a:r>
              <a:rPr lang="pl-PL" sz="1600" dirty="0">
                <a:latin typeface="Arial Narrow" pitchFamily="34" charset="0"/>
              </a:rPr>
              <a:t>, który identyfikuje krajobrazy występujące na całym obszarze województwa, określa ich cechy charakterystyczne oraz dokonuje oceny ich wartości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Projekt audytu krajobrazowego sporządza </a:t>
            </a:r>
            <a:r>
              <a:rPr lang="pl-PL" sz="1600" b="1" dirty="0">
                <a:latin typeface="Arial Narrow" pitchFamily="34" charset="0"/>
              </a:rPr>
              <a:t>zarząd województwa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Audyt krajobrazowy m.in. określa lokalizację krajobrazów priorytetowych oraz </a:t>
            </a:r>
            <a:r>
              <a:rPr lang="pl-PL" sz="1600" b="1" dirty="0">
                <a:latin typeface="Arial Narrow" pitchFamily="34" charset="0"/>
              </a:rPr>
              <a:t>wskazuje rekomendacje i wnioski dotyczące ich kształtowania i ochrony</a:t>
            </a:r>
            <a:endParaRPr lang="pl-PL" sz="16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Audyt krajobrazowy </a:t>
            </a:r>
            <a:r>
              <a:rPr lang="pl-PL" sz="1600" b="1" dirty="0">
                <a:latin typeface="Arial Narrow" pitchFamily="34" charset="0"/>
              </a:rPr>
              <a:t>nie jest aktem prawa miejscowego</a:t>
            </a:r>
            <a:endParaRPr lang="pl-PL" sz="16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latin typeface="Arial Narrow" pitchFamily="34" charset="0"/>
            </a:endParaRP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9CB81807-8C6B-4C04-8AAE-72DA4BA8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l-PL" sz="1600" dirty="0"/>
              <a:t> Audyt krajobrazowy – uwarunkowania prawne</a:t>
            </a: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D7B69AF-F95C-30E8-5CE4-E13B1A9F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17" y="45108"/>
            <a:ext cx="707197" cy="262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4B813-4B7C-63D2-7703-33871D031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 descr="okładka rybki.jpg">
            <a:extLst>
              <a:ext uri="{FF2B5EF4-FFF2-40B4-BE49-F238E27FC236}">
                <a16:creationId xmlns:a16="http://schemas.microsoft.com/office/drawing/2014/main" id="{1BF81C66-1BE8-9953-CF71-E8074B21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" y="0"/>
            <a:ext cx="12186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47C91B4-6AAF-9D79-8FA2-D907AC9455FD}"/>
              </a:ext>
            </a:extLst>
          </p:cNvPr>
          <p:cNvSpPr txBox="1"/>
          <p:nvPr/>
        </p:nvSpPr>
        <p:spPr>
          <a:xfrm>
            <a:off x="479376" y="620688"/>
            <a:ext cx="11449272" cy="567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latin typeface="Arial Narrow" pitchFamily="34" charset="0"/>
              </a:rPr>
              <a:t>Rekomendacje i wnioski zawarte w audycie krajobrazowym uwzględnia się przy sporządzaniu: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planu zagospodarowania przestrzennego województwa,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planu ogólnego gminy</a:t>
            </a:r>
            <a:r>
              <a:rPr lang="pl-PL" sz="1600" dirty="0">
                <a:latin typeface="Arial Narrow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miejscowych planów zagospodarowania przestrzennego</a:t>
            </a:r>
            <a:r>
              <a:rPr lang="pl-PL" sz="1600" dirty="0">
                <a:latin typeface="Arial Narrow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uchwały krajobrazowej</a:t>
            </a:r>
            <a:r>
              <a:rPr lang="pl-PL" sz="1600" dirty="0">
                <a:latin typeface="Arial Narrow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planu ochrony parków narodowych,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planu ochrony rezerwatów przyrody,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planu ochrony parków krajobrazowych,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Arial Narrow" pitchFamily="34" charset="0"/>
              </a:rPr>
              <a:t>uchwały dotyczącej obszarów chronionego krajobrazu,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strategii rozwoju gminy</a:t>
            </a:r>
            <a:r>
              <a:rPr lang="pl-PL" sz="1600" dirty="0">
                <a:latin typeface="Arial Narrow" pitchFamily="34" charset="0"/>
              </a:rPr>
              <a:t>/strategii ponadlokalnej.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Arial Narrow" pitchFamily="34" charset="0"/>
              </a:rPr>
              <a:t>Zgodnie z upzp, projekt planu ogólnego i projekt miejscowego planu zagospodarowania przestrzennego podlega uzgodnieniu z zarządem województwa w zakresie uwzględnienia rekomendacji i wniosków zawartych w audycie krajobrazowym</a:t>
            </a:r>
          </a:p>
          <a:p>
            <a:pPr>
              <a:lnSpc>
                <a:spcPct val="150000"/>
              </a:lnSpc>
            </a:pPr>
            <a:endParaRPr lang="pl-PL" sz="1600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pl-PL" sz="1600" b="1" dirty="0">
              <a:latin typeface="Arial Narrow" pitchFamily="34" charset="0"/>
            </a:endParaRP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665A7324-CFBA-4A05-BF02-CC6A3CA83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61" y="0"/>
            <a:ext cx="1219200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l-PL" sz="1600" dirty="0"/>
              <a:t> Audyt krajobrazowy – uwarunkowania prawne</a:t>
            </a: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44B6F7C-30D1-3162-FD5E-C982123B6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17" y="45108"/>
            <a:ext cx="70719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3CBC-D72A-62B2-17A3-285F489B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 descr="okładka rybki.jpg">
            <a:extLst>
              <a:ext uri="{FF2B5EF4-FFF2-40B4-BE49-F238E27FC236}">
                <a16:creationId xmlns:a16="http://schemas.microsoft.com/office/drawing/2014/main" id="{D927D55F-F268-700A-9737-7069482D9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" y="0"/>
            <a:ext cx="12186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4300B62-BB97-EAF7-F446-4D14282B7024}"/>
              </a:ext>
            </a:extLst>
          </p:cNvPr>
          <p:cNvSpPr txBox="1"/>
          <p:nvPr/>
        </p:nvSpPr>
        <p:spPr>
          <a:xfrm>
            <a:off x="623392" y="1124744"/>
            <a:ext cx="10286707" cy="521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latin typeface="Arial Narrow" pitchFamily="34" charset="0"/>
              </a:rPr>
              <a:t>Projekt audytu krajobrazowego Województwa Pomorskiego na terenie Gdyni zdefiniował karty jednostek krajobrazowych oraz karty form ochrony.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latin typeface="Arial Narrow" pitchFamily="34" charset="0"/>
              </a:rPr>
              <a:t>Karty krajobrazów priorytetowych: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Gdynia – modernistyczne śródmieście,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Wybrzeże klifowe Kępy Oksywskiej,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Kępa Redłowska,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Trójmiejski Park Krajobrazowy – Lasy Wejherowskie,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Trójmiejski Park Krajobrazowy – Lasy Oliwskie.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b="1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latin typeface="Arial Narrow" pitchFamily="34" charset="0"/>
              </a:rPr>
              <a:t>Karty form ochrony: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Obszary i obiekty znajdujące się na Liście Światowego Dziedzictwa UNESCO oraz proponowane do umieszczenia na niej,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 Narrow" pitchFamily="34" charset="0"/>
              </a:rPr>
              <a:t>Trójmiejski Park Krajobrazowy.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latin typeface="Arial Narrow" pitchFamily="34" charset="0"/>
              </a:rPr>
              <a:t> 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ACCCA37D-8F88-8A70-28F6-814A9AF6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l-PL" sz="1600" dirty="0"/>
              <a:t> Audyt krajobrazowy – obszary w Gdyni</a:t>
            </a: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AE0BDBE-10C5-204D-2CD8-F6B62A112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17" y="45108"/>
            <a:ext cx="70719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F2A3-B109-9D8F-474B-45249766F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5">
            <a:extLst>
              <a:ext uri="{FF2B5EF4-FFF2-40B4-BE49-F238E27FC236}">
                <a16:creationId xmlns:a16="http://schemas.microsoft.com/office/drawing/2014/main" id="{A2FC0AA0-59E1-9E05-257C-9BB361D8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l-PL" sz="1600" dirty="0"/>
              <a:t> Audyt krajobrazowy – struktura dokumentu, rekomendacje i wnioski</a:t>
            </a: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AA5F04A-12C7-69E4-EF76-33DBFA03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117" y="45108"/>
            <a:ext cx="707197" cy="2621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4BE7013-1B20-DDC5-D2E4-F6C84A241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20" y="1202651"/>
            <a:ext cx="6289782" cy="44453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F86D27A-9BB8-EF73-D663-512CCE37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77" t="18442" r="11868"/>
          <a:stretch/>
        </p:blipFill>
        <p:spPr>
          <a:xfrm>
            <a:off x="61103" y="1202651"/>
            <a:ext cx="2975063" cy="4433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A1593A1-5E50-078D-AA5D-916EBB3D4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802" y="1202651"/>
            <a:ext cx="3010561" cy="445269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831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0AD6F-AB22-1E38-A5A3-29D9A36C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 descr="okładka rybki.jpg">
            <a:extLst>
              <a:ext uri="{FF2B5EF4-FFF2-40B4-BE49-F238E27FC236}">
                <a16:creationId xmlns:a16="http://schemas.microsoft.com/office/drawing/2014/main" id="{2172B883-AF8C-40BE-C9EE-4B4DB931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" y="0"/>
            <a:ext cx="12186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795BCF0-6C60-EFE5-D1DE-11B19E26BE2C}"/>
              </a:ext>
            </a:extLst>
          </p:cNvPr>
          <p:cNvSpPr txBox="1"/>
          <p:nvPr/>
        </p:nvSpPr>
        <p:spPr>
          <a:xfrm>
            <a:off x="623392" y="1021499"/>
            <a:ext cx="102867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1600" b="1" dirty="0">
                <a:latin typeface="Arial Narrow" pitchFamily="34" charset="0"/>
              </a:rPr>
              <a:t>Audyt krajobrazowy – uwagi ogólne: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rekomendacje i wnioski audytu często mają formę zakazów, nakazów </a:t>
            </a:r>
            <a:r>
              <a:rPr lang="pl-PL" sz="16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 w istotny sposób ograniczają możliwości korzystania z posiadanej nieruchomości, np. „</a:t>
            </a:r>
            <a:r>
              <a:rPr lang="pl-PL" sz="1600" i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wprowadzenie zakazu lokalizacji obiektów usługowych, w tym handlowych o powierzchni użytkowej powyżej 500 m</a:t>
            </a:r>
            <a:r>
              <a:rPr lang="pl-PL" sz="1600" i="1" kern="0" baseline="30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pl-PL" sz="1600" i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poza obiektami oświaty, kultury, sportu i opieki zdrowotnej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wewnętrzna sprzeczność dokumentu 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projekcie audytu wskazane zostało, że </a:t>
            </a:r>
            <a:r>
              <a:rPr lang="pl-PL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rekomendacje i wnioski nie mają postaci nakazów i zakazów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są wytycznymi lub wskazówkami, jednak w tym samym rozdziale wskazane zostało, że dopuszczenie zabudowy lub zabudowy o określonej intensywności czy wysokości na obszarach krajobrazów priorytetowych, dla których </a:t>
            </a:r>
            <a:r>
              <a:rPr lang="pl-PL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rekomenduje się </a:t>
            </a: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 zakazu zabudowy – </a:t>
            </a:r>
            <a:r>
              <a:rPr lang="pl-PL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 być potencjalnie podstawą odmowy uzgodnienia projektu planu</a:t>
            </a:r>
            <a:endParaRPr lang="pl-PL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niektóre rekomendacje i wnioski są </a:t>
            </a:r>
            <a:r>
              <a:rPr lang="pl-PL" sz="16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niezgodne z obowiązującymi dokumentami planistycznymi (MPZP, </a:t>
            </a:r>
            <a:r>
              <a:rPr lang="pl-PL" sz="1600" b="1" kern="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SUiKZP</a:t>
            </a:r>
            <a:r>
              <a:rPr lang="pl-PL" sz="16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 </a:t>
            </a:r>
            <a:r>
              <a:rPr lang="pl-PL" sz="16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 naruszają władztwo planistyczne gminy; znacznie ograniczają możliwości inwestycyjne na terenach rozwojowych śródmieścia Gdyni, jak np. na Międzytorzu czy Molo Rybackim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zawiera omyłki i błędy merytoryczne</a:t>
            </a:r>
            <a:r>
              <a:rPr lang="pl-PL" sz="16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np. błędne oznaczenia obiektów ujętych w gminnej ewidencji zabytków</a:t>
            </a:r>
            <a:r>
              <a:rPr lang="pl-PL" sz="1600" kern="0" dirty="0">
                <a:latin typeface="Arial Narrow" panose="020B0606020202030204" pitchFamily="34" charset="0"/>
                <a:ea typeface="Times New Roman" panose="02020603050405020304" pitchFamily="18" charset="0"/>
              </a:rPr>
              <a:t> czy rekomendacja o konieczności opracowania i przyjęcia przez Gdynię „uchwały krajobrazowej”, która jest już aktem obowiązującym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brak definicji użytych pojęć, </a:t>
            </a:r>
            <a:r>
              <a:rPr lang="pl-PL" sz="16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które prowadzą do wątpliwości interpretacyjnych, np. dopuszczenie zabudowy „</a:t>
            </a:r>
            <a:r>
              <a:rPr lang="pl-PL" sz="1600" i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wyłącznie po stwierdzeniu niewielkiego oddziaływania krajobrazowego, na podstawie analiz widokowych wykonanych na etapie przedprojektowym</a:t>
            </a:r>
            <a:r>
              <a:rPr lang="pl-PL" sz="16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”</a:t>
            </a:r>
          </a:p>
        </p:txBody>
      </p:sp>
      <p:sp>
        <p:nvSpPr>
          <p:cNvPr id="5" name="pole tekstowe 5">
            <a:extLst>
              <a:ext uri="{FF2B5EF4-FFF2-40B4-BE49-F238E27FC236}">
                <a16:creationId xmlns:a16="http://schemas.microsoft.com/office/drawing/2014/main" id="{CF0A45B3-549A-D38E-E688-A4994803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l-PL" sz="1600" dirty="0"/>
              <a:t> Audyt krajobrazowy – uwagi ogólne</a:t>
            </a: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D5B00D-3714-A2D5-3518-5658D8A0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117" y="45108"/>
            <a:ext cx="70719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4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16159</TotalTime>
  <Words>521</Words>
  <Application>Microsoft Office PowerPoint</Application>
  <PresentationFormat>Panoramiczny</PresentationFormat>
  <Paragraphs>53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Wrosz</dc:creator>
  <cp:lastModifiedBy>Magdalena Anuszek</cp:lastModifiedBy>
  <cp:revision>467</cp:revision>
  <cp:lastPrinted>2023-10-10T09:58:51Z</cp:lastPrinted>
  <dcterms:created xsi:type="dcterms:W3CDTF">2022-06-30T11:56:56Z</dcterms:created>
  <dcterms:modified xsi:type="dcterms:W3CDTF">2025-01-22T08:30:47Z</dcterms:modified>
</cp:coreProperties>
</file>