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19"/>
  </p:notes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70" r:id="rId10"/>
    <p:sldId id="264" r:id="rId11"/>
    <p:sldId id="271" r:id="rId12"/>
    <p:sldId id="263" r:id="rId13"/>
    <p:sldId id="265" r:id="rId14"/>
    <p:sldId id="272" r:id="rId15"/>
    <p:sldId id="266" r:id="rId16"/>
    <p:sldId id="267" r:id="rId17"/>
    <p:sldId id="268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Uchwały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DEF-4AB0-ADB4-460E98246085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DEF-4AB0-ADB4-460E98246085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DEF-4AB0-ADB4-460E98246085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DEF-4AB0-ADB4-460E98246085}"/>
              </c:ext>
            </c:extLst>
          </c:dPt>
          <c:dLbls>
            <c:dLbl>
              <c:idx val="0"/>
              <c:layout>
                <c:manualLayout>
                  <c:x val="5.6939644432418795E-8"/>
                  <c:y val="-2.51572327044025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B63F5E-8E0B-4884-B25D-404F642F0FCA}" type="CATEGORYNAME">
                      <a:rPr lang="en-US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[NAZWA KATEGORII]</a:t>
                    </a:fld>
                    <a:endParaRPr lang="pl-PL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71058262010732"/>
                      <c:h val="0.22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DEF-4AB0-ADB4-460E98246085}"/>
                </c:ext>
              </c:extLst>
            </c:dLbl>
            <c:dLbl>
              <c:idx val="1"/>
              <c:layout>
                <c:manualLayout>
                  <c:x val="-4.266493251285583E-2"/>
                  <c:y val="-5.031248452434011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F4752DC-E139-4DC1-BF56-A40E9BBEE351}" type="CATEGORYNAME">
                      <a:rPr lang="pl-PL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endParaRPr lang="pl-PL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465528511502"/>
                      <c:h val="0.183974842767295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DEF-4AB0-ADB4-460E98246085}"/>
                </c:ext>
              </c:extLst>
            </c:dLbl>
            <c:dLbl>
              <c:idx val="2"/>
              <c:layout>
                <c:manualLayout>
                  <c:x val="-1.8801470591584712E-2"/>
                  <c:y val="-9.2242120993956171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57416-6A26-47E7-B789-79FB77C18691}" type="CATEGORYNAME">
                      <a: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endParaRPr lang="pl-PL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12197155113158"/>
                      <c:h val="7.647798742138364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DEF-4AB0-ADB4-460E98246085}"/>
                </c:ext>
              </c:extLst>
            </c:dLbl>
            <c:dLbl>
              <c:idx val="3"/>
              <c:layout>
                <c:manualLayout>
                  <c:x val="-2.8874969466267799E-2"/>
                  <c:y val="4.27673946417075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D54DDC9-CA70-406C-BE64-F931C69F9A06}" type="CATEGORYNAME">
                      <a:rPr lang="pl-PL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endParaRPr lang="pl-PL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0330504519681"/>
                      <c:h val="0.205786163522012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DEF-4AB0-ADB4-460E98246085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1. Uruchamiające środki finansowe</c:v>
                </c:pt>
                <c:pt idx="1">
                  <c:v>2.  Zmiany organizacji ruchu na terenie dzielnicy</c:v>
                </c:pt>
                <c:pt idx="2">
                  <c:v>3. Inne</c:v>
                </c:pt>
                <c:pt idx="3">
                  <c:v>4. Plan finansowy, przeniesienie niewykorzystanych środków, etc.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19</c:v>
                </c:pt>
                <c:pt idx="1">
                  <c:v>10</c:v>
                </c:pt>
                <c:pt idx="2">
                  <c:v>2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DEF-4AB0-ADB4-460E9824608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Uchwały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B328-420B-A6D2-E3FC814608F6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328-420B-A6D2-E3FC814608F6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328-420B-A6D2-E3FC814608F6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328-420B-A6D2-E3FC814608F6}"/>
              </c:ext>
            </c:extLst>
          </c:dPt>
          <c:dLbls>
            <c:dLbl>
              <c:idx val="0"/>
              <c:layout>
                <c:manualLayout>
                  <c:x val="5.6939644432418795E-8"/>
                  <c:y val="-2.51572327044025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B63F5E-8E0B-4884-B25D-404F642F0FCA}" type="CATEGORYNAME">
                      <a:rPr lang="en-US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[NAZWA KATEGORII]</a:t>
                    </a:fld>
                    <a:endParaRPr lang="pl-PL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71058262010732"/>
                      <c:h val="0.22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328-420B-A6D2-E3FC814608F6}"/>
                </c:ext>
              </c:extLst>
            </c:dLbl>
            <c:dLbl>
              <c:idx val="1"/>
              <c:layout>
                <c:manualLayout>
                  <c:x val="-4.266493251285583E-2"/>
                  <c:y val="-5.031248452434011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F4752DC-E139-4DC1-BF56-A40E9BBEE351}" type="CATEGORYNAME">
                      <a:rPr lang="pl-PL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endParaRPr lang="pl-PL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465528511502"/>
                      <c:h val="0.183974842767295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328-420B-A6D2-E3FC814608F6}"/>
                </c:ext>
              </c:extLst>
            </c:dLbl>
            <c:dLbl>
              <c:idx val="2"/>
              <c:layout>
                <c:manualLayout>
                  <c:x val="-1.8801470591584712E-2"/>
                  <c:y val="-9.2242120993956171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57416-6A26-47E7-B789-79FB77C18691}" type="CATEGORYNAME">
                      <a: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endParaRPr lang="pl-PL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12197155113158"/>
                      <c:h val="7.647798742138364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328-420B-A6D2-E3FC814608F6}"/>
                </c:ext>
              </c:extLst>
            </c:dLbl>
            <c:dLbl>
              <c:idx val="3"/>
              <c:layout>
                <c:manualLayout>
                  <c:x val="-2.8874969466267799E-2"/>
                  <c:y val="4.27673946417075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D54DDC9-CA70-406C-BE64-F931C69F9A06}" type="CATEGORYNAME">
                      <a:rPr lang="pl-PL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endParaRPr lang="pl-PL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0330504519681"/>
                      <c:h val="0.205786163522012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328-420B-A6D2-E3FC814608F6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1. Uruchamiające środki finansowe</c:v>
                </c:pt>
                <c:pt idx="1">
                  <c:v>2.  Zmiany organizacji ruchu na terenie dzielnicy</c:v>
                </c:pt>
                <c:pt idx="2">
                  <c:v>3. Inne</c:v>
                </c:pt>
                <c:pt idx="3">
                  <c:v>4. Plan finansowy, przeniesienie niewykorzystanych środków, etc.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19</c:v>
                </c:pt>
                <c:pt idx="1">
                  <c:v>10</c:v>
                </c:pt>
                <c:pt idx="2">
                  <c:v>2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28-420B-A6D2-E3FC814608F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Uchwały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745-4424-B91D-D96F0453B575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745-4424-B91D-D96F0453B575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745-4424-B91D-D96F0453B575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745-4424-B91D-D96F0453B575}"/>
              </c:ext>
            </c:extLst>
          </c:dPt>
          <c:dLbls>
            <c:dLbl>
              <c:idx val="0"/>
              <c:layout>
                <c:manualLayout>
                  <c:x val="5.6939644432418795E-8"/>
                  <c:y val="-2.51572327044025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B63F5E-8E0B-4884-B25D-404F642F0FCA}" type="CATEGORYNAME">
                      <a:rPr lang="en-US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[NAZWA KATEGORII]</a:t>
                    </a:fld>
                    <a:endParaRPr lang="pl-PL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71058262010732"/>
                      <c:h val="0.22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745-4424-B91D-D96F0453B575}"/>
                </c:ext>
              </c:extLst>
            </c:dLbl>
            <c:dLbl>
              <c:idx val="1"/>
              <c:layout>
                <c:manualLayout>
                  <c:x val="-4.266493251285583E-2"/>
                  <c:y val="-5.031248452434011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F4752DC-E139-4DC1-BF56-A40E9BBEE351}" type="CATEGORYNAME">
                      <a:rPr lang="pl-PL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endParaRPr lang="pl-PL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465528511502"/>
                      <c:h val="0.183974842767295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745-4424-B91D-D96F0453B575}"/>
                </c:ext>
              </c:extLst>
            </c:dLbl>
            <c:dLbl>
              <c:idx val="2"/>
              <c:layout>
                <c:manualLayout>
                  <c:x val="-1.8801470591584712E-2"/>
                  <c:y val="-9.2242120993956171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57416-6A26-47E7-B789-79FB77C18691}" type="CATEGORYNAME">
                      <a:rPr lang="en-US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endParaRPr lang="pl-PL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12197155113158"/>
                      <c:h val="7.647798742138364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745-4424-B91D-D96F0453B575}"/>
                </c:ext>
              </c:extLst>
            </c:dLbl>
            <c:dLbl>
              <c:idx val="3"/>
              <c:layout>
                <c:manualLayout>
                  <c:x val="-2.8874969466267799E-2"/>
                  <c:y val="4.27673946417075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D54DDC9-CA70-406C-BE64-F931C69F9A06}" type="CATEGORYNAME">
                      <a:rPr lang="pl-PL" sz="16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endParaRPr lang="pl-PL"/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0330504519681"/>
                      <c:h val="0.205786163522012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745-4424-B91D-D96F0453B575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1. Uruchamiające środki finansowe</c:v>
                </c:pt>
                <c:pt idx="1">
                  <c:v>2.  Zmiany organizacji ruchu na terenie dzielnicy</c:v>
                </c:pt>
                <c:pt idx="2">
                  <c:v>3. Inne</c:v>
                </c:pt>
                <c:pt idx="3">
                  <c:v>4. Plan finansowy, przeniesienie niewykorzystanych środków, etc.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19</c:v>
                </c:pt>
                <c:pt idx="1">
                  <c:v>10</c:v>
                </c:pt>
                <c:pt idx="2">
                  <c:v>2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745-4424-B91D-D96F0453B57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B0B33-9661-46F3-BABB-EAC610FFAFB4}" type="datetimeFigureOut">
              <a:rPr lang="pl-PL" smtClean="0"/>
              <a:t>04.03.2025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981E4-2D79-42C1-8C8C-F5F73D12A2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711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981E4-2D79-42C1-8C8C-F5F73D12A27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1278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6B105-1D8E-087C-B651-479D2356F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3D2E1A4-D88B-5344-A577-75EE0F9D3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958869B-448A-53AF-CBA7-ABBCA558F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BDF0DED-4EAD-DE58-3E6F-38C9066DD1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981E4-2D79-42C1-8C8C-F5F73D12A27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8104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64A58-DC9D-F065-82AD-03F5BB932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131E460-361F-1064-9FCE-CAE7CC72C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AACF328-66A2-8BEE-13B0-1C86D127E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659054-E113-DD0C-E75B-A2439268B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981E4-2D79-42C1-8C8C-F5F73D12A272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4380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D59E2-DD9C-D626-7631-DD50956BF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9818965-73A3-2721-7DEB-E8EA1D2B9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F6DC5D4-9C50-3E68-56AD-75BE32E24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7A986E1-ED0E-4B5B-D8B4-F5EF02293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981E4-2D79-42C1-8C8C-F5F73D12A272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6464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866B1-64FD-1D96-B994-8FE7EF2EC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C8036B7-7891-3BBF-4DC8-039ACD32B9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8E2B291-603D-3808-EFAE-AB8519C52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FE67489-7B2F-1340-1B8D-AE8526310A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981E4-2D79-42C1-8C8C-F5F73D12A272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323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981E4-2D79-42C1-8C8C-F5F73D12A27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9639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981E4-2D79-42C1-8C8C-F5F73D12A272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039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E6F04-89BB-B145-B5E8-5042C99AD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AE4E156-2400-F032-39AD-2830C5DFB6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A980A6F-A4EA-FA48-B9D1-8A6B4FC5B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2719DA7-D0F7-747C-92A9-316842F3E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2981E4-2D79-42C1-8C8C-F5F73D12A272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1455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76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8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7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5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8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77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95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5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12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36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0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21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76" r:id="rId6"/>
    <p:sldLayoutId id="2147483672" r:id="rId7"/>
    <p:sldLayoutId id="2147483673" r:id="rId8"/>
    <p:sldLayoutId id="2147483674" r:id="rId9"/>
    <p:sldLayoutId id="2147483675" r:id="rId10"/>
    <p:sldLayoutId id="214748367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5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8.jpg"/><Relationship Id="rId5" Type="http://schemas.openxmlformats.org/officeDocument/2006/relationships/image" Target="../media/image23.png"/><Relationship Id="rId10" Type="http://schemas.openxmlformats.org/officeDocument/2006/relationships/image" Target="../media/image27.jpg"/><Relationship Id="rId4" Type="http://schemas.openxmlformats.org/officeDocument/2006/relationships/image" Target="../media/image1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jp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9.jpg"/><Relationship Id="rId5" Type="http://schemas.openxmlformats.org/officeDocument/2006/relationships/image" Target="../media/image6.png"/><Relationship Id="rId15" Type="http://schemas.openxmlformats.org/officeDocument/2006/relationships/image" Target="../media/image17.jpg"/><Relationship Id="rId10" Type="http://schemas.openxmlformats.org/officeDocument/2006/relationships/image" Target="../media/image8.jpg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1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6.png"/><Relationship Id="rId15" Type="http://schemas.openxmlformats.org/officeDocument/2006/relationships/image" Target="../media/image19.png"/><Relationship Id="rId10" Type="http://schemas.openxmlformats.org/officeDocument/2006/relationships/image" Target="../media/image15.jpg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5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8A27519-F0E4-546D-E50F-2E0262DB5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5583" y="5850988"/>
            <a:ext cx="2153787" cy="746854"/>
          </a:xfrm>
        </p:spPr>
        <p:txBody>
          <a:bodyPr anchor="ctr">
            <a:normAutofit/>
          </a:bodyPr>
          <a:lstStyle/>
          <a:p>
            <a:pPr algn="r"/>
            <a:r>
              <a:rPr lang="pl-PL" dirty="0"/>
              <a:t>Sprawozdanie</a:t>
            </a:r>
            <a:endParaRPr lang="pl-PL"/>
          </a:p>
        </p:txBody>
      </p:sp>
      <p:pic>
        <p:nvPicPr>
          <p:cNvPr id="7" name="Obraz 6" descr="Obraz zawierający koń, ssak, tekst, sylwet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083A7E3-7CAD-AAD0-5586-92A14A7CF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763" y="406400"/>
            <a:ext cx="5196474" cy="519647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69770" y="5719083"/>
            <a:ext cx="8229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ymbol zastępczy zawartości 5" descr="Obraz zawierający ubrania, osoba, w pomieszczeniu, Ludzka twa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602BF32-1528-28DF-69C7-ABDD40145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78" y="7424224"/>
            <a:ext cx="9584184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37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6D853D-3BC2-0466-2F0B-4FB825149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BA5EF00-C94A-1D43-E6C1-B62FCF38E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9" name="Symbol zastępczy zawartości 8" descr="Obraz zawierający Fotografia lotnicza, Widok z lotu ptaka, tekst,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A0A38D6-B4DD-B23E-E35F-3B7A49DF9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3789" y="-9364429"/>
            <a:ext cx="35354100" cy="34766382"/>
          </a:xfrm>
        </p:spPr>
      </p:pic>
      <p:pic>
        <p:nvPicPr>
          <p:cNvPr id="10" name="Obraz 9" descr="Obraz zawierający koń, ssak, tekst, sylwet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CF005CB-EE46-9BF4-4E65-520E3EC2F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18" y="5096021"/>
            <a:ext cx="1695157" cy="1695157"/>
          </a:xfrm>
          <a:prstGeom prst="rect">
            <a:avLst/>
          </a:prstGeom>
        </p:spPr>
      </p:pic>
      <p:pic>
        <p:nvPicPr>
          <p:cNvPr id="19" name="Obraz 18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4777007-01D3-5C8D-FAEC-5248AF6D6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478" y="-5252949"/>
            <a:ext cx="2862715" cy="3156746"/>
          </a:xfrm>
          <a:prstGeom prst="rect">
            <a:avLst/>
          </a:prstGeom>
        </p:spPr>
      </p:pic>
      <p:pic>
        <p:nvPicPr>
          <p:cNvPr id="22" name="Obraz 21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DA5B80C-ACFB-4FB9-1DDA-BC2FFAFEF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45" y="14156737"/>
            <a:ext cx="2862715" cy="3156746"/>
          </a:xfrm>
          <a:prstGeom prst="rect">
            <a:avLst/>
          </a:prstGeom>
        </p:spPr>
      </p:pic>
      <p:pic>
        <p:nvPicPr>
          <p:cNvPr id="24" name="Obraz 23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EB42E4D-1A48-B82A-9211-84F385EBF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308" y="10308826"/>
            <a:ext cx="2862715" cy="3156746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82FC480-5770-6DC3-6A41-FD609231D61E}"/>
              </a:ext>
            </a:extLst>
          </p:cNvPr>
          <p:cNvSpPr/>
          <p:nvPr/>
        </p:nvSpPr>
        <p:spPr>
          <a:xfrm>
            <a:off x="-126750" y="-72428"/>
            <a:ext cx="7198110" cy="702548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BE54988-3FC2-0B92-C426-D20A67718A70}"/>
              </a:ext>
            </a:extLst>
          </p:cNvPr>
          <p:cNvSpPr txBox="1"/>
          <p:nvPr/>
        </p:nvSpPr>
        <p:spPr>
          <a:xfrm>
            <a:off x="561860" y="77490"/>
            <a:ext cx="5676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Współpraca z Biblioteką [Przystań]</a:t>
            </a:r>
          </a:p>
        </p:txBody>
      </p:sp>
      <p:pic>
        <p:nvPicPr>
          <p:cNvPr id="7" name="Obraz 6" descr="Obraz zawierający krąg, Grafika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3022075-AB97-E736-12E0-6A072061E2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642" y="781678"/>
            <a:ext cx="2862715" cy="3156746"/>
          </a:xfrm>
          <a:prstGeom prst="rect">
            <a:avLst/>
          </a:prstGeom>
        </p:spPr>
      </p:pic>
      <p:pic>
        <p:nvPicPr>
          <p:cNvPr id="16" name="Obraz 15" descr="Obraz zawierający regał na książki, regały, książk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34C058E-0280-E37F-DD9F-7CE3728B7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03" y="683806"/>
            <a:ext cx="4445892" cy="6107372"/>
          </a:xfrm>
          <a:prstGeom prst="rect">
            <a:avLst/>
          </a:prstGeom>
        </p:spPr>
      </p:pic>
      <p:pic>
        <p:nvPicPr>
          <p:cNvPr id="20" name="Obraz 19" descr="Obraz zawierający tekst, zrzut ekranu, projekt graficzny, kolaż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7D3DC22-0F32-F2B2-5BF9-C31366BC28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1" y="3171141"/>
            <a:ext cx="3653446" cy="3653446"/>
          </a:xfrm>
          <a:prstGeom prst="rect">
            <a:avLst/>
          </a:prstGeom>
        </p:spPr>
      </p:pic>
      <p:pic>
        <p:nvPicPr>
          <p:cNvPr id="25" name="Obraz 24" descr="Obraz zawierający czarne, ciem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A176CBB-414F-92D1-3C6A-3E4174083F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38" y="851249"/>
            <a:ext cx="2057400" cy="2038350"/>
          </a:xfrm>
          <a:prstGeom prst="rect">
            <a:avLst/>
          </a:prstGeom>
        </p:spPr>
      </p:pic>
      <p:pic>
        <p:nvPicPr>
          <p:cNvPr id="26" name="Obraz 25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A5BD31D-E770-C5C7-23DE-D34E31BE6A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283" y="-1561280"/>
            <a:ext cx="409457" cy="451513"/>
          </a:xfrm>
          <a:prstGeom prst="rect">
            <a:avLst/>
          </a:prstGeom>
        </p:spPr>
      </p:pic>
      <p:pic>
        <p:nvPicPr>
          <p:cNvPr id="27" name="Obraz 26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D62527E-BC32-8878-0E07-78946A7ED0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118" y="-1627366"/>
            <a:ext cx="409457" cy="451513"/>
          </a:xfrm>
          <a:prstGeom prst="rect">
            <a:avLst/>
          </a:prstGeom>
        </p:spPr>
      </p:pic>
      <p:pic>
        <p:nvPicPr>
          <p:cNvPr id="28" name="Obraz 27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4A9AB29-0F76-536E-E43A-1587949526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912" y="1282886"/>
            <a:ext cx="409457" cy="451513"/>
          </a:xfrm>
          <a:prstGeom prst="rect">
            <a:avLst/>
          </a:prstGeom>
        </p:spPr>
      </p:pic>
      <p:pic>
        <p:nvPicPr>
          <p:cNvPr id="29" name="Obraz 28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2BC4A38-84EB-9061-8F6A-7632507981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360" y="8091186"/>
            <a:ext cx="409457" cy="451513"/>
          </a:xfrm>
          <a:prstGeom prst="rect">
            <a:avLst/>
          </a:prstGeom>
        </p:spPr>
      </p:pic>
      <p:pic>
        <p:nvPicPr>
          <p:cNvPr id="30" name="Obraz 29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C946884-AB25-20AE-DB05-B95E2BA9BC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952" y="7639673"/>
            <a:ext cx="409457" cy="451513"/>
          </a:xfrm>
          <a:prstGeom prst="rect">
            <a:avLst/>
          </a:prstGeom>
        </p:spPr>
      </p:pic>
      <p:pic>
        <p:nvPicPr>
          <p:cNvPr id="31" name="Obraz 30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C5845F0-CF29-0463-90D7-8F6CB819F2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393" y="7910697"/>
            <a:ext cx="409457" cy="451513"/>
          </a:xfrm>
          <a:prstGeom prst="rect">
            <a:avLst/>
          </a:prstGeom>
        </p:spPr>
      </p:pic>
      <p:pic>
        <p:nvPicPr>
          <p:cNvPr id="32" name="Obraz 31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9E1C6A7-8815-7394-9BF1-7BF67A3968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783" y="7759732"/>
            <a:ext cx="409457" cy="451513"/>
          </a:xfrm>
          <a:prstGeom prst="rect">
            <a:avLst/>
          </a:prstGeom>
        </p:spPr>
      </p:pic>
      <p:pic>
        <p:nvPicPr>
          <p:cNvPr id="33" name="Obraz 32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EEBFCA0-D251-FE79-8DC8-E382EE336A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01" y="7413916"/>
            <a:ext cx="409457" cy="45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50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F67691-8361-4190-626F-92B31DC0D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76800" y="722376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76800" y="6138866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 descr="Obraz zawierający mapa, tekst, Pla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9AA06D7-1079-24AF-467D-6EA006D359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33" r="-2" b="25"/>
          <a:stretch/>
        </p:blipFill>
        <p:spPr>
          <a:xfrm>
            <a:off x="20" y="10"/>
            <a:ext cx="4040074" cy="2325746"/>
          </a:xfrm>
          <a:prstGeom prst="rect">
            <a:avLst/>
          </a:prstGeom>
        </p:spPr>
      </p:pic>
      <p:pic>
        <p:nvPicPr>
          <p:cNvPr id="5" name="Obraz 4" descr="Obraz zawierający tekst, meble, stół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C0BE611-3FC4-2DD9-6A54-0E38CA452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4" r="-2" b="13232"/>
          <a:stretch/>
        </p:blipFill>
        <p:spPr>
          <a:xfrm>
            <a:off x="-2" y="2325755"/>
            <a:ext cx="4040094" cy="2228071"/>
          </a:xfrm>
          <a:prstGeom prst="rect">
            <a:avLst/>
          </a:prstGeom>
        </p:spPr>
      </p:pic>
      <p:pic>
        <p:nvPicPr>
          <p:cNvPr id="7" name="Obraz 6" descr="Obraz zawierający na wolnym powietrzu, niebo, ziemia, chmur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202845E-3ADC-25B4-07C9-38F14A84D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3" r="-3" b="9615"/>
          <a:stretch/>
        </p:blipFill>
        <p:spPr>
          <a:xfrm>
            <a:off x="-2" y="4532244"/>
            <a:ext cx="4040094" cy="232575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1733185-1280-402C-DBD7-B6A015E5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181" y="909637"/>
            <a:ext cx="6770499" cy="13167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400"/>
              <a:t>Planowanie zagospodarowania dzielnicy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1B0C35-811A-E310-3289-7DEE953F5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179" y="2226374"/>
            <a:ext cx="6770501" cy="36032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>
                <a:latin typeface="Arial" panose="020B0604020202020204" pitchFamily="34" charset="0"/>
                <a:cs typeface="Arial" panose="020B0604020202020204" pitchFamily="34" charset="0"/>
              </a:rPr>
              <a:t>UCZESTNICTWO</a:t>
            </a:r>
          </a:p>
          <a:p>
            <a:r>
              <a:rPr lang="pl-PL">
                <a:latin typeface="Arial" panose="020B0604020202020204" pitchFamily="34" charset="0"/>
                <a:cs typeface="Arial" panose="020B0604020202020204" pitchFamily="34" charset="0"/>
              </a:rPr>
              <a:t>Komisja planowania przestrzennego w zakresie MPZP ulicy Żniwnej/Strzelców.</a:t>
            </a:r>
          </a:p>
          <a:p>
            <a:r>
              <a:rPr lang="pl-PL">
                <a:latin typeface="Arial" panose="020B0604020202020204" pitchFamily="34" charset="0"/>
                <a:cs typeface="Arial" panose="020B0604020202020204" pitchFamily="34" charset="0"/>
              </a:rPr>
              <a:t>Konsultacje planistyczne obejmujące rejon ulicy Dragonów.</a:t>
            </a:r>
          </a:p>
          <a:p>
            <a:pPr marL="0" indent="0">
              <a:buNone/>
            </a:pPr>
            <a:r>
              <a:rPr lang="pl-PL">
                <a:latin typeface="Arial" panose="020B0604020202020204" pitchFamily="34" charset="0"/>
                <a:cs typeface="Arial" panose="020B0604020202020204" pitchFamily="34" charset="0"/>
              </a:rPr>
              <a:t>PLANOWANE</a:t>
            </a:r>
          </a:p>
          <a:p>
            <a:r>
              <a:rPr lang="pl-PL">
                <a:latin typeface="Arial" panose="020B0604020202020204" pitchFamily="34" charset="0"/>
                <a:cs typeface="Arial" panose="020B0604020202020204" pitchFamily="34" charset="0"/>
              </a:rPr>
              <a:t>Spotkanie z wiceprezydentem Maciejem Zielonką i posłem Rafałem Siemaszko dotyczące budowy szkoły oraz terenów sportowych na terenie dzielnicy.</a:t>
            </a:r>
          </a:p>
        </p:txBody>
      </p:sp>
    </p:spTree>
    <p:extLst>
      <p:ext uri="{BB962C8B-B14F-4D97-AF65-F5344CB8AC3E}">
        <p14:creationId xmlns:p14="http://schemas.microsoft.com/office/powerpoint/2010/main" val="3040191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0ED2A3-AF29-4891-B699-0A49756AF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3F075A4-1F03-1FF8-C333-E28C01E0F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9" name="Symbol zastępczy zawartości 8" descr="Obraz zawierający Fotografia lotnicza, Widok z lotu ptaka, tekst,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0857025-D5CF-7139-62C2-F3FFB4CCC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789" y="-1136073"/>
            <a:ext cx="8129211" cy="7994073"/>
          </a:xfrm>
        </p:spPr>
      </p:pic>
      <p:pic>
        <p:nvPicPr>
          <p:cNvPr id="10" name="Obraz 9" descr="Obraz zawierający koń, ssak, tekst, sylwet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DB189E9-0396-E15B-D2C6-7AFFA9F1C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18" y="5096021"/>
            <a:ext cx="1695157" cy="1695157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A2AF2195-3A6E-FB15-F122-3F5D6A4372D2}"/>
              </a:ext>
            </a:extLst>
          </p:cNvPr>
          <p:cNvSpPr/>
          <p:nvPr/>
        </p:nvSpPr>
        <p:spPr>
          <a:xfrm>
            <a:off x="-3135321" y="-9053"/>
            <a:ext cx="7198110" cy="702548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BFB8A6BC-FCF4-7637-09D5-450539019A0F}"/>
              </a:ext>
            </a:extLst>
          </p:cNvPr>
          <p:cNvSpPr txBox="1"/>
          <p:nvPr/>
        </p:nvSpPr>
        <p:spPr>
          <a:xfrm>
            <a:off x="500467" y="2789469"/>
            <a:ext cx="30618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/>
              <a:t>Punkty Zapalne</a:t>
            </a:r>
          </a:p>
        </p:txBody>
      </p:sp>
      <p:pic>
        <p:nvPicPr>
          <p:cNvPr id="3" name="Obraz 2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567F79E-6D55-B6BD-A062-CF761D08F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645" y="1883121"/>
            <a:ext cx="409457" cy="451513"/>
          </a:xfrm>
          <a:prstGeom prst="rect">
            <a:avLst/>
          </a:prstGeom>
        </p:spPr>
      </p:pic>
      <p:pic>
        <p:nvPicPr>
          <p:cNvPr id="4" name="Obraz 3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DBCC492-A979-250B-70F3-AFB7ECA14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578" y="1657364"/>
            <a:ext cx="409457" cy="451513"/>
          </a:xfrm>
          <a:prstGeom prst="rect">
            <a:avLst/>
          </a:prstGeom>
        </p:spPr>
      </p:pic>
      <p:pic>
        <p:nvPicPr>
          <p:cNvPr id="5" name="Obraz 4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0BDFA98-B74C-38BF-C7FE-3AB04D2DF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18" y="2108877"/>
            <a:ext cx="409457" cy="451513"/>
          </a:xfrm>
          <a:prstGeom prst="rect">
            <a:avLst/>
          </a:prstGeom>
        </p:spPr>
      </p:pic>
      <p:pic>
        <p:nvPicPr>
          <p:cNvPr id="6" name="Obraz 5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FC7EA9B-D9A3-15BA-6BDE-ED077D038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60" y="4567473"/>
            <a:ext cx="409457" cy="451513"/>
          </a:xfrm>
          <a:prstGeom prst="rect">
            <a:avLst/>
          </a:prstGeom>
        </p:spPr>
      </p:pic>
      <p:pic>
        <p:nvPicPr>
          <p:cNvPr id="7" name="Obraz 6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86A9A17-8E3E-4E69-E914-8E39FBEB1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52" y="4115960"/>
            <a:ext cx="409457" cy="451513"/>
          </a:xfrm>
          <a:prstGeom prst="rect">
            <a:avLst/>
          </a:prstGeom>
        </p:spPr>
      </p:pic>
      <p:pic>
        <p:nvPicPr>
          <p:cNvPr id="8" name="Obraz 7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E6C08EF-7A9A-D32B-E028-115F48357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93" y="4386984"/>
            <a:ext cx="409457" cy="451513"/>
          </a:xfrm>
          <a:prstGeom prst="rect">
            <a:avLst/>
          </a:prstGeom>
        </p:spPr>
      </p:pic>
      <p:pic>
        <p:nvPicPr>
          <p:cNvPr id="11" name="Obraz 10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DB254B9-0D96-FB92-DEE3-E0C94E63D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83" y="4236019"/>
            <a:ext cx="409457" cy="451513"/>
          </a:xfrm>
          <a:prstGeom prst="rect">
            <a:avLst/>
          </a:prstGeom>
        </p:spPr>
      </p:pic>
      <p:pic>
        <p:nvPicPr>
          <p:cNvPr id="13" name="Obraz 12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78D347C-C652-1C39-17D1-FB39ADC98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501" y="3890203"/>
            <a:ext cx="409457" cy="451513"/>
          </a:xfrm>
          <a:prstGeom prst="rect">
            <a:avLst/>
          </a:prstGeom>
        </p:spPr>
      </p:pic>
      <p:pic>
        <p:nvPicPr>
          <p:cNvPr id="14" name="Obraz 13" descr="Obraz zawierający na wolnym powietrzu, ziemia, drzewo, rośli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3DFF3AF-1E01-8181-BED9-CBAB91CEF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778" y="1710961"/>
            <a:ext cx="2906744" cy="5156087"/>
          </a:xfrm>
          <a:prstGeom prst="rect">
            <a:avLst/>
          </a:prstGeom>
        </p:spPr>
      </p:pic>
      <p:pic>
        <p:nvPicPr>
          <p:cNvPr id="15" name="Obraz 14" descr="Obraz zawierający na wolnym powietrzu, roślina, most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F7A5C46-CDC4-9B20-04AB-C6E815BA6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6948" y="1701904"/>
            <a:ext cx="2906745" cy="5156088"/>
          </a:xfrm>
          <a:prstGeom prst="rect">
            <a:avLst/>
          </a:prstGeom>
        </p:spPr>
      </p:pic>
      <p:pic>
        <p:nvPicPr>
          <p:cNvPr id="16" name="Obraz 15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429844E-C464-D5CF-6131-1DB9165AA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500" y="4922586"/>
            <a:ext cx="409457" cy="45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16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5D1530-943A-753B-FE6E-3DA69F6C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DD28E3-CB0B-6993-2099-213224363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9" name="Symbol zastępczy zawartości 8" descr="Obraz zawierający Fotografia lotnicza, Widok z lotu ptaka, tekst,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EB53799-B902-89D8-286F-8AAF52302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891" y="-5401091"/>
            <a:ext cx="22102655" cy="21735224"/>
          </a:xfrm>
        </p:spPr>
      </p:pic>
      <p:pic>
        <p:nvPicPr>
          <p:cNvPr id="10" name="Obraz 9" descr="Obraz zawierający koń, ssak, tekst, sylwet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7F7D40A-13DB-B624-0499-251227279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18" y="5096021"/>
            <a:ext cx="1695157" cy="1695157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CB29F2BA-09E3-C5B0-44D6-53AD515BBD6D}"/>
              </a:ext>
            </a:extLst>
          </p:cNvPr>
          <p:cNvSpPr/>
          <p:nvPr/>
        </p:nvSpPr>
        <p:spPr>
          <a:xfrm>
            <a:off x="-482545" y="-9053"/>
            <a:ext cx="7198110" cy="702548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D6874D3D-EA26-5720-0E83-8E8D7B068508}"/>
              </a:ext>
            </a:extLst>
          </p:cNvPr>
          <p:cNvSpPr txBox="1"/>
          <p:nvPr/>
        </p:nvSpPr>
        <p:spPr>
          <a:xfrm>
            <a:off x="544654" y="255351"/>
            <a:ext cx="56656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/>
              <a:t>Mostki na </a:t>
            </a:r>
            <a:br>
              <a:rPr lang="pl-PL" sz="4400" dirty="0"/>
            </a:br>
            <a:r>
              <a:rPr lang="pl-PL" sz="4400" dirty="0"/>
              <a:t>Rzece Kaczej</a:t>
            </a:r>
          </a:p>
        </p:txBody>
      </p:sp>
      <p:pic>
        <p:nvPicPr>
          <p:cNvPr id="3" name="Obraz 2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8CA4600-2025-3853-E0DB-A8AD37BF2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714" y="2644154"/>
            <a:ext cx="1302353" cy="1436120"/>
          </a:xfrm>
          <a:prstGeom prst="rect">
            <a:avLst/>
          </a:prstGeom>
        </p:spPr>
      </p:pic>
      <p:pic>
        <p:nvPicPr>
          <p:cNvPr id="4" name="Obraz 3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2213D66-1C8B-FC08-0021-0F0319FB5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42" y="2067571"/>
            <a:ext cx="1302353" cy="1436120"/>
          </a:xfrm>
          <a:prstGeom prst="rect">
            <a:avLst/>
          </a:prstGeom>
        </p:spPr>
      </p:pic>
      <p:pic>
        <p:nvPicPr>
          <p:cNvPr id="5" name="Obraz 4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DE49BAE-D9B0-5559-3382-BF6512616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412" y="3350783"/>
            <a:ext cx="1246969" cy="1375047"/>
          </a:xfrm>
          <a:prstGeom prst="rect">
            <a:avLst/>
          </a:prstGeom>
        </p:spPr>
      </p:pic>
      <p:pic>
        <p:nvPicPr>
          <p:cNvPr id="6" name="Obraz 5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2103150-3160-B2B9-1AE4-FB45EFC278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048" y="9841866"/>
            <a:ext cx="409457" cy="451513"/>
          </a:xfrm>
          <a:prstGeom prst="rect">
            <a:avLst/>
          </a:prstGeom>
        </p:spPr>
      </p:pic>
      <p:pic>
        <p:nvPicPr>
          <p:cNvPr id="7" name="Obraz 6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E61C9F2-89A2-BA15-597B-A87EA8409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431" y="9416114"/>
            <a:ext cx="409457" cy="451513"/>
          </a:xfrm>
          <a:prstGeom prst="rect">
            <a:avLst/>
          </a:prstGeom>
        </p:spPr>
      </p:pic>
      <p:pic>
        <p:nvPicPr>
          <p:cNvPr id="8" name="Obraz 7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F0F9143-4A88-8D97-0185-923130842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046" y="9895656"/>
            <a:ext cx="409457" cy="451513"/>
          </a:xfrm>
          <a:prstGeom prst="rect">
            <a:avLst/>
          </a:prstGeom>
        </p:spPr>
      </p:pic>
      <p:pic>
        <p:nvPicPr>
          <p:cNvPr id="11" name="Obraz 10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4CFCAD7-E3AB-5A98-EBB0-685CC369A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16" y="10058604"/>
            <a:ext cx="409457" cy="451513"/>
          </a:xfrm>
          <a:prstGeom prst="rect">
            <a:avLst/>
          </a:prstGeom>
        </p:spPr>
      </p:pic>
      <p:pic>
        <p:nvPicPr>
          <p:cNvPr id="13" name="Obraz 12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B67942D-2562-AED0-EBEA-6726FB0E8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319" y="10143717"/>
            <a:ext cx="409457" cy="451513"/>
          </a:xfrm>
          <a:prstGeom prst="rect">
            <a:avLst/>
          </a:prstGeom>
        </p:spPr>
      </p:pic>
      <p:pic>
        <p:nvPicPr>
          <p:cNvPr id="14" name="Obraz 13" descr="Obraz zawierający na wolnym powietrzu, ziemia, drzewo, rośli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BD0E457-56F1-D81E-252D-76AACCAE8F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64" y="1710961"/>
            <a:ext cx="2906744" cy="5156087"/>
          </a:xfrm>
          <a:prstGeom prst="rect">
            <a:avLst/>
          </a:prstGeom>
        </p:spPr>
      </p:pic>
      <p:pic>
        <p:nvPicPr>
          <p:cNvPr id="16" name="Obraz 15" descr="Obraz zawierający na wolnym powietrzu, roślina, most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542167D-660E-0144-5CFD-C0310179A7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4" y="1701904"/>
            <a:ext cx="2906745" cy="5156088"/>
          </a:xfrm>
          <a:prstGeom prst="rect">
            <a:avLst/>
          </a:prstGeom>
        </p:spPr>
      </p:pic>
      <p:pic>
        <p:nvPicPr>
          <p:cNvPr id="20" name="Obraz 19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D5B054C-3E41-1376-806F-CDF84A872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707" y="10369473"/>
            <a:ext cx="409457" cy="45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23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6392A9-665B-CB89-1396-2AE673BF6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EB98639-78C4-293F-7FED-FB2B150B4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9" name="Symbol zastępczy zawartości 8" descr="Obraz zawierający Fotografia lotnicza, Widok z lotu ptaka, tekst,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B12D572-2D04-558F-F627-5D1267156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52" y="-14327052"/>
            <a:ext cx="22102655" cy="21735224"/>
          </a:xfrm>
        </p:spPr>
      </p:pic>
      <p:pic>
        <p:nvPicPr>
          <p:cNvPr id="10" name="Obraz 9" descr="Obraz zawierający koń, ssak, tekst, sylwet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935E757-41E5-1B17-ADC7-B7971968C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18" y="5096021"/>
            <a:ext cx="1695157" cy="1695157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E7CA9775-D743-8333-A8FC-A29BF3B64DFA}"/>
              </a:ext>
            </a:extLst>
          </p:cNvPr>
          <p:cNvSpPr/>
          <p:nvPr/>
        </p:nvSpPr>
        <p:spPr>
          <a:xfrm>
            <a:off x="-482545" y="-9053"/>
            <a:ext cx="7198110" cy="702548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A082C2F6-48D4-887A-0452-8EACEBC63C73}"/>
              </a:ext>
            </a:extLst>
          </p:cNvPr>
          <p:cNvSpPr txBox="1"/>
          <p:nvPr/>
        </p:nvSpPr>
        <p:spPr>
          <a:xfrm>
            <a:off x="167402" y="255351"/>
            <a:ext cx="62333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/>
              <a:t>Kładka między </a:t>
            </a:r>
            <a:br>
              <a:rPr lang="pl-PL" sz="4400" dirty="0"/>
            </a:br>
            <a:r>
              <a:rPr lang="pl-PL" sz="4400" dirty="0"/>
              <a:t>Małym </a:t>
            </a:r>
            <a:r>
              <a:rPr lang="pl-PL" sz="4400" dirty="0" err="1"/>
              <a:t>Kackiem</a:t>
            </a:r>
            <a:r>
              <a:rPr lang="pl-PL" sz="4400" dirty="0"/>
              <a:t> a Karwinami</a:t>
            </a:r>
          </a:p>
        </p:txBody>
      </p:sp>
      <p:pic>
        <p:nvPicPr>
          <p:cNvPr id="3" name="Obraz 2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AF24538-469D-6300-F9C6-517830CEB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3504" y="-8710871"/>
            <a:ext cx="1302353" cy="1436120"/>
          </a:xfrm>
          <a:prstGeom prst="rect">
            <a:avLst/>
          </a:prstGeom>
        </p:spPr>
      </p:pic>
      <p:pic>
        <p:nvPicPr>
          <p:cNvPr id="4" name="Obraz 3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11328B6-46D6-FECC-47E5-F339BF10C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578" y="-7503555"/>
            <a:ext cx="1302353" cy="1436120"/>
          </a:xfrm>
          <a:prstGeom prst="rect">
            <a:avLst/>
          </a:prstGeom>
        </p:spPr>
      </p:pic>
      <p:pic>
        <p:nvPicPr>
          <p:cNvPr id="5" name="Obraz 4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FDF0E19-46E7-1C12-4E82-F16613FE3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167" y="-6067435"/>
            <a:ext cx="1246969" cy="1375047"/>
          </a:xfrm>
          <a:prstGeom prst="rect">
            <a:avLst/>
          </a:prstGeom>
        </p:spPr>
      </p:pic>
      <p:pic>
        <p:nvPicPr>
          <p:cNvPr id="6" name="Obraz 5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D178B78-7F91-B048-9D46-2838F73C2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048" y="9841866"/>
            <a:ext cx="409457" cy="451513"/>
          </a:xfrm>
          <a:prstGeom prst="rect">
            <a:avLst/>
          </a:prstGeom>
        </p:spPr>
      </p:pic>
      <p:pic>
        <p:nvPicPr>
          <p:cNvPr id="7" name="Obraz 6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A1E5DCF-49C2-0924-0392-2E60FA932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431" y="9416114"/>
            <a:ext cx="409457" cy="451513"/>
          </a:xfrm>
          <a:prstGeom prst="rect">
            <a:avLst/>
          </a:prstGeom>
        </p:spPr>
      </p:pic>
      <p:pic>
        <p:nvPicPr>
          <p:cNvPr id="8" name="Obraz 7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4DD7ECA-1457-543A-B04F-A780A5898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046" y="9895656"/>
            <a:ext cx="409457" cy="451513"/>
          </a:xfrm>
          <a:prstGeom prst="rect">
            <a:avLst/>
          </a:prstGeom>
        </p:spPr>
      </p:pic>
      <p:pic>
        <p:nvPicPr>
          <p:cNvPr id="11" name="Obraz 10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27920E1-0B4D-A4B7-67A3-CBF082DA5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16" y="10058604"/>
            <a:ext cx="409457" cy="451513"/>
          </a:xfrm>
          <a:prstGeom prst="rect">
            <a:avLst/>
          </a:prstGeom>
        </p:spPr>
      </p:pic>
      <p:pic>
        <p:nvPicPr>
          <p:cNvPr id="13" name="Obraz 12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C21BA9B-12B7-5391-5AC8-C9CE6A98E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466" y="2159835"/>
            <a:ext cx="1302353" cy="143612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9E224819-38D2-B07F-5FF4-65E245DC7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92951" y="1033857"/>
            <a:ext cx="4803006" cy="590663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ED6D045E-1EBB-119E-5D96-2DF416404C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857749" y="1024804"/>
            <a:ext cx="3829414" cy="285291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9044EC45-68F9-BEA5-FE28-CED212471B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897891" y="3595955"/>
            <a:ext cx="4481833" cy="3344540"/>
          </a:xfrm>
          <a:prstGeom prst="rect">
            <a:avLst/>
          </a:prstGeom>
        </p:spPr>
      </p:pic>
      <p:pic>
        <p:nvPicPr>
          <p:cNvPr id="15" name="Obraz 14" descr="Obraz zawierający na wolnym powietrzu, chmura, niebo, sce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C258253-6711-B4FD-A83F-E322677EB6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79" y="2358993"/>
            <a:ext cx="6674978" cy="4432185"/>
          </a:xfrm>
          <a:prstGeom prst="rect">
            <a:avLst/>
          </a:prstGeom>
        </p:spPr>
      </p:pic>
      <p:pic>
        <p:nvPicPr>
          <p:cNvPr id="20" name="Obraz 19" descr="Obraz zawierający na wolnym powietrzu, ziemia, drzewo, rośli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451DC9-5F71-7433-55B1-E34EA2BE81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64" y="7493925"/>
            <a:ext cx="2906744" cy="5156087"/>
          </a:xfrm>
          <a:prstGeom prst="rect">
            <a:avLst/>
          </a:prstGeom>
        </p:spPr>
      </p:pic>
      <p:pic>
        <p:nvPicPr>
          <p:cNvPr id="21" name="Obraz 20" descr="Obraz zawierający na wolnym powietrzu, roślina, most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EDA67C5-EA85-1F29-ED72-566DCEC747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4" y="7484868"/>
            <a:ext cx="2906745" cy="515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4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99FE58-F19F-A3A0-C00A-1CDC87D74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F96D376-248C-0E40-8B9E-BF95F2288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9" name="Symbol zastępczy zawartości 8" descr="Obraz zawierający Fotografia lotnicza, Widok z lotu ptaka, tekst,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2DF63DC-C379-0662-A134-87CA723AF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5687" y="-6573908"/>
            <a:ext cx="22102655" cy="21735224"/>
          </a:xfrm>
        </p:spPr>
      </p:pic>
      <p:pic>
        <p:nvPicPr>
          <p:cNvPr id="10" name="Obraz 9" descr="Obraz zawierający koń, ssak, tekst, sylwet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8885DCF-2B1F-D092-E4F7-DAAE23E7E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18" y="5096021"/>
            <a:ext cx="1695157" cy="1695157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728CCD94-45E6-E239-9FF6-D463D982B240}"/>
              </a:ext>
            </a:extLst>
          </p:cNvPr>
          <p:cNvSpPr/>
          <p:nvPr/>
        </p:nvSpPr>
        <p:spPr>
          <a:xfrm>
            <a:off x="-482545" y="-9053"/>
            <a:ext cx="7198110" cy="702548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9304D70E-E963-81C1-7631-3DB09E8C5D1D}"/>
              </a:ext>
            </a:extLst>
          </p:cNvPr>
          <p:cNvSpPr txBox="1"/>
          <p:nvPr/>
        </p:nvSpPr>
        <p:spPr>
          <a:xfrm>
            <a:off x="430306" y="255363"/>
            <a:ext cx="5665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/>
              <a:t>Ulica Łowicka</a:t>
            </a:r>
          </a:p>
        </p:txBody>
      </p:sp>
      <p:pic>
        <p:nvPicPr>
          <p:cNvPr id="6" name="Obraz 5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9139EFA-39FF-270E-BE18-0D84FBD11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048" y="9841866"/>
            <a:ext cx="409457" cy="451513"/>
          </a:xfrm>
          <a:prstGeom prst="rect">
            <a:avLst/>
          </a:prstGeom>
        </p:spPr>
      </p:pic>
      <p:pic>
        <p:nvPicPr>
          <p:cNvPr id="7" name="Obraz 6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08AE50F-7857-4459-5CAB-107451885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431" y="9416114"/>
            <a:ext cx="409457" cy="451513"/>
          </a:xfrm>
          <a:prstGeom prst="rect">
            <a:avLst/>
          </a:prstGeom>
        </p:spPr>
      </p:pic>
      <p:pic>
        <p:nvPicPr>
          <p:cNvPr id="8" name="Obraz 7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5EB0D41-6131-BDBC-FA3F-82119EC5A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046" y="9895656"/>
            <a:ext cx="409457" cy="451513"/>
          </a:xfrm>
          <a:prstGeom prst="rect">
            <a:avLst/>
          </a:prstGeom>
        </p:spPr>
      </p:pic>
      <p:pic>
        <p:nvPicPr>
          <p:cNvPr id="11" name="Obraz 10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5623F99-69D2-D110-200A-829753900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16" y="10058604"/>
            <a:ext cx="409457" cy="451513"/>
          </a:xfrm>
          <a:prstGeom prst="rect">
            <a:avLst/>
          </a:prstGeom>
        </p:spPr>
      </p:pic>
      <p:pic>
        <p:nvPicPr>
          <p:cNvPr id="13" name="Obraz 12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EB9FAC3-018C-F99F-0797-E7E50E29C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319" y="10143717"/>
            <a:ext cx="409457" cy="451513"/>
          </a:xfrm>
          <a:prstGeom prst="rect">
            <a:avLst/>
          </a:prstGeom>
        </p:spPr>
      </p:pic>
      <p:pic>
        <p:nvPicPr>
          <p:cNvPr id="2" name="Obraz 1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BF72112-FC30-11DE-6616-046ACF4E6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13" y="1980345"/>
            <a:ext cx="1246969" cy="137504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8B4B85A5-A56E-D1BD-0CFB-3522CD718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538" y="1033857"/>
            <a:ext cx="4803006" cy="590663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3470500-495E-9600-0350-B08E412DB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260" y="1024804"/>
            <a:ext cx="3829414" cy="285291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2492661-00C3-D584-C36F-301186588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9402" y="3595955"/>
            <a:ext cx="4481833" cy="334454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808547DA-7E3D-102B-D575-E942321921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68766" y="2924056"/>
            <a:ext cx="2528663" cy="3933943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E8995E64-C998-A44F-B62E-84959212BB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6376"/>
          <a:stretch/>
        </p:blipFill>
        <p:spPr>
          <a:xfrm>
            <a:off x="-7311448" y="2910831"/>
            <a:ext cx="3477099" cy="1927588"/>
          </a:xfrm>
          <a:prstGeom prst="rect">
            <a:avLst/>
          </a:prstGeom>
        </p:spPr>
      </p:pic>
      <p:pic>
        <p:nvPicPr>
          <p:cNvPr id="24" name="Obraz 23" descr="Obraz zawierający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354A527-4A40-8BE2-40DC-5E0A3765EC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8722" y="4838419"/>
            <a:ext cx="3851648" cy="2033962"/>
          </a:xfrm>
          <a:prstGeom prst="rect">
            <a:avLst/>
          </a:prstGeom>
        </p:spPr>
      </p:pic>
      <p:pic>
        <p:nvPicPr>
          <p:cNvPr id="26" name="Obraz 25" descr="Obraz zawierający na wolnym powietrzu, chmura, niebo, sce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093A7E4-0866-0E8E-0CBB-47776E56DC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79" y="7548830"/>
            <a:ext cx="6674978" cy="443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94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299F5A-CAC6-F125-7701-80F62828D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81F37D-7E1D-F4A3-7DE8-0A568C307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9" name="Symbol zastępczy zawartości 8" descr="Obraz zawierający Fotografia lotnicza, Widok z lotu ptaka, tekst,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627E2D2-5765-3AA9-E932-8A689225B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13" y="-6864587"/>
            <a:ext cx="14097166" cy="13862817"/>
          </a:xfrm>
        </p:spPr>
      </p:pic>
      <p:pic>
        <p:nvPicPr>
          <p:cNvPr id="10" name="Obraz 9" descr="Obraz zawierający koń, ssak, tekst, sylwet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D3E1A23-6A50-A067-CBB2-26F7F2F60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18" y="5096021"/>
            <a:ext cx="1695157" cy="1695157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CB04A7A4-C085-B60D-B8FF-BFC935D38CF0}"/>
              </a:ext>
            </a:extLst>
          </p:cNvPr>
          <p:cNvSpPr/>
          <p:nvPr/>
        </p:nvSpPr>
        <p:spPr>
          <a:xfrm>
            <a:off x="-482545" y="-9053"/>
            <a:ext cx="7198110" cy="702548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3759FDAE-7D8C-362F-6E2A-6E3A5FB60058}"/>
              </a:ext>
            </a:extLst>
          </p:cNvPr>
          <p:cNvSpPr txBox="1"/>
          <p:nvPr/>
        </p:nvSpPr>
        <p:spPr>
          <a:xfrm>
            <a:off x="0" y="123290"/>
            <a:ext cx="65578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/>
              <a:t>Ulice:</a:t>
            </a:r>
            <a:br>
              <a:rPr lang="pl-PL" sz="4400" dirty="0"/>
            </a:br>
            <a:r>
              <a:rPr lang="pl-PL" sz="4400" dirty="0"/>
              <a:t>Dragonów, </a:t>
            </a:r>
            <a:r>
              <a:rPr lang="pl-PL" sz="4400" dirty="0" err="1"/>
              <a:t>Granadierów</a:t>
            </a:r>
            <a:r>
              <a:rPr lang="pl-PL" sz="4400" dirty="0"/>
              <a:t>, Racławicka, Grażyny, Druskiennicka</a:t>
            </a:r>
          </a:p>
        </p:txBody>
      </p:sp>
      <p:pic>
        <p:nvPicPr>
          <p:cNvPr id="6" name="Obraz 5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BEFB2F9-0850-4A4F-C528-DC1E10C3C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215" y="3296216"/>
            <a:ext cx="409457" cy="451513"/>
          </a:xfrm>
          <a:prstGeom prst="rect">
            <a:avLst/>
          </a:prstGeom>
        </p:spPr>
      </p:pic>
      <p:pic>
        <p:nvPicPr>
          <p:cNvPr id="7" name="Obraz 6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DCAA82F-0E0D-2680-62FF-329661058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500" y="3453376"/>
            <a:ext cx="409457" cy="451513"/>
          </a:xfrm>
          <a:prstGeom prst="rect">
            <a:avLst/>
          </a:prstGeom>
        </p:spPr>
      </p:pic>
      <p:pic>
        <p:nvPicPr>
          <p:cNvPr id="8" name="Obraz 7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B096F40-3149-314F-58B7-B2D0C179C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246" y="3203240"/>
            <a:ext cx="409457" cy="451513"/>
          </a:xfrm>
          <a:prstGeom prst="rect">
            <a:avLst/>
          </a:prstGeom>
        </p:spPr>
      </p:pic>
      <p:pic>
        <p:nvPicPr>
          <p:cNvPr id="11" name="Obraz 10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3891A8D-85FE-0242-DAC4-4276B901C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06" y="2775628"/>
            <a:ext cx="409457" cy="451513"/>
          </a:xfrm>
          <a:prstGeom prst="rect">
            <a:avLst/>
          </a:prstGeom>
        </p:spPr>
      </p:pic>
      <p:pic>
        <p:nvPicPr>
          <p:cNvPr id="13" name="Obraz 12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2BFB18F-AF6F-BB7D-0893-991016637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81" y="2128083"/>
            <a:ext cx="409457" cy="451513"/>
          </a:xfrm>
          <a:prstGeom prst="rect">
            <a:avLst/>
          </a:prstGeom>
        </p:spPr>
      </p:pic>
      <p:pic>
        <p:nvPicPr>
          <p:cNvPr id="2" name="Obraz 1" descr="Obraz zawierający krąg, Grafika, serc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C071FEE-480A-63B9-0744-ADB4D88E0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906" y="-2475873"/>
            <a:ext cx="1246969" cy="137504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BDD31D7-797E-5DE3-17A9-EEB5C7E40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905" y="2924056"/>
            <a:ext cx="2528663" cy="3933943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61342AC-C7DF-44EC-1FE9-39FD13228A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376"/>
          <a:stretch/>
        </p:blipFill>
        <p:spPr>
          <a:xfrm>
            <a:off x="149223" y="2910831"/>
            <a:ext cx="3477099" cy="1927588"/>
          </a:xfrm>
          <a:prstGeom prst="rect">
            <a:avLst/>
          </a:prstGeom>
        </p:spPr>
      </p:pic>
      <p:pic>
        <p:nvPicPr>
          <p:cNvPr id="14" name="Obraz 13" descr="Obraz zawierający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D3AFF63-714F-5451-3A3C-30A0D5453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51" y="4838419"/>
            <a:ext cx="3851648" cy="2033962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8B10F8B-F191-5C7F-4FF9-50CC9BCAE6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5538" y="7413873"/>
            <a:ext cx="4803006" cy="590663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5D7A06DB-F347-443B-2F2C-E87ABC6B44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89260" y="7404820"/>
            <a:ext cx="3829414" cy="285291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965AE09-B121-1629-43B3-12B8AC77D8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29402" y="9975971"/>
            <a:ext cx="4481833" cy="33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10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21CD20-627E-158B-0444-84DCF31B3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4CDDE78-1D1D-7490-FDCF-B2061FDF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9" name="Symbol zastępczy zawartości 8" descr="Obraz zawierający Fotografia lotnicza, Widok z lotu ptaka, tekst,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C368EB6-8D4F-39B5-9D05-465D70E6C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3025"/>
            <a:ext cx="12192000" cy="11989322"/>
          </a:xfr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A0F78594-C4EE-C372-E9EC-B8B723A193EF}"/>
              </a:ext>
            </a:extLst>
          </p:cNvPr>
          <p:cNvSpPr/>
          <p:nvPr/>
        </p:nvSpPr>
        <p:spPr>
          <a:xfrm>
            <a:off x="2013935" y="907915"/>
            <a:ext cx="8164128" cy="504216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AC63BB00-0B10-CB40-3691-6241CFBB5A7C}"/>
              </a:ext>
            </a:extLst>
          </p:cNvPr>
          <p:cNvSpPr txBox="1"/>
          <p:nvPr/>
        </p:nvSpPr>
        <p:spPr>
          <a:xfrm>
            <a:off x="2182091" y="1100036"/>
            <a:ext cx="7813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/>
              <a:t>www.facebook.com/RadaMalyKack/</a:t>
            </a:r>
          </a:p>
        </p:txBody>
      </p:sp>
      <p:pic>
        <p:nvPicPr>
          <p:cNvPr id="5" name="Obraz 4" descr="Obraz zawierający Grafika, krąg, kreskówka, clipar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ABB6F2D-A6E8-5456-C618-D5989C405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43" y="1762251"/>
            <a:ext cx="3995713" cy="39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59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B3FF92-CB10-1B76-F597-6DD2088FB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 descr="Obraz zawierający ubrania, osoba, w pomieszczeniu, Ludzka twa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BB5F3D0-D57A-989F-0A55-A7B13B608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08" y="914400"/>
            <a:ext cx="9584184" cy="5029201"/>
          </a:xfrm>
        </p:spPr>
      </p:pic>
      <p:pic>
        <p:nvPicPr>
          <p:cNvPr id="4" name="Obraz 3" descr="Obraz zawierający koń, ssak, tekst, sylwet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881274F-720B-8775-7AAC-AA259845A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18" y="5096021"/>
            <a:ext cx="1695157" cy="1695157"/>
          </a:xfrm>
          <a:prstGeom prst="rect">
            <a:avLst/>
          </a:prstGeom>
        </p:spPr>
      </p:pic>
      <p:graphicFrame>
        <p:nvGraphicFramePr>
          <p:cNvPr id="7" name="Symbol zastępczy zawartości 8">
            <a:extLst>
              <a:ext uri="{FF2B5EF4-FFF2-40B4-BE49-F238E27FC236}">
                <a16:creationId xmlns:a16="http://schemas.microsoft.com/office/drawing/2014/main" id="{F2533AFC-2C00-4720-4FD6-03200BBDA4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3578459"/>
              </p:ext>
            </p:extLst>
          </p:nvPr>
        </p:nvGraphicFramePr>
        <p:xfrm>
          <a:off x="369277" y="6926875"/>
          <a:ext cx="11618298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29005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949F4-FC7A-6F65-D0E5-1351E75B7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koń, ssak, tekst, sylwet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BF875E1-26F1-0A4C-F732-FAD8537B2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18" y="5096021"/>
            <a:ext cx="1695157" cy="1695157"/>
          </a:xfrm>
          <a:prstGeom prst="rect">
            <a:avLst/>
          </a:prstGeom>
        </p:spPr>
      </p:pic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1EF7DB72-F879-F176-66F9-F53CC73E49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0526308"/>
              </p:ext>
            </p:extLst>
          </p:nvPr>
        </p:nvGraphicFramePr>
        <p:xfrm>
          <a:off x="369277" y="895349"/>
          <a:ext cx="11618298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76CEBE6E-FE8F-1922-C32C-5CFB24603DC2}"/>
              </a:ext>
            </a:extLst>
          </p:cNvPr>
          <p:cNvSpPr txBox="1"/>
          <p:nvPr/>
        </p:nvSpPr>
        <p:spPr>
          <a:xfrm>
            <a:off x="6957647" y="895349"/>
            <a:ext cx="4560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Uchwały Rady Dzielnicy</a:t>
            </a:r>
          </a:p>
        </p:txBody>
      </p:sp>
      <p:pic>
        <p:nvPicPr>
          <p:cNvPr id="11" name="Symbol zastępczy zawartości 5" descr="Obraz zawierający ubrania, osoba, w pomieszczeniu, Ludzka twa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B47ACDF-EDD6-B881-03CD-0BE10F2B8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08" y="-5235149"/>
            <a:ext cx="9584184" cy="5029201"/>
          </a:xfrm>
          <a:prstGeom prst="rect">
            <a:avLst/>
          </a:prstGeom>
        </p:spPr>
      </p:pic>
      <p:pic>
        <p:nvPicPr>
          <p:cNvPr id="12" name="Obraz 11" descr="Obraz zawierający w pomieszczeniu, meble, ubrania, ścia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A43A248-8F9F-C99F-1F78-96729DE63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6" r="-3" b="18237"/>
          <a:stretch/>
        </p:blipFill>
        <p:spPr>
          <a:xfrm>
            <a:off x="20" y="7211290"/>
            <a:ext cx="4046541" cy="3428998"/>
          </a:xfrm>
          <a:prstGeom prst="rect">
            <a:avLst/>
          </a:prstGeom>
        </p:spPr>
      </p:pic>
      <p:pic>
        <p:nvPicPr>
          <p:cNvPr id="13" name="Obraz 12" descr="Obraz zawierający osoba, ubrania, człowiek, Ludzka twa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E2363EC-9525-5322-06A6-C638A3940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r="3279"/>
          <a:stretch/>
        </p:blipFill>
        <p:spPr>
          <a:xfrm>
            <a:off x="20" y="10640288"/>
            <a:ext cx="4046541" cy="34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04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7D541F-8B1D-4D6A-969A-B9D7473AD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51399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523A9E-CB4E-4FB6-AF68-C947B5086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51399" y="6134100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w pomieszczeniu, meble, ubrania, ścia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4D077A4-8725-3815-DD7F-B0B39FE88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6" r="-3" b="18237"/>
          <a:stretch/>
        </p:blipFill>
        <p:spPr>
          <a:xfrm>
            <a:off x="20" y="2"/>
            <a:ext cx="4046541" cy="3428998"/>
          </a:xfrm>
          <a:prstGeom prst="rect">
            <a:avLst/>
          </a:prstGeom>
        </p:spPr>
      </p:pic>
      <p:pic>
        <p:nvPicPr>
          <p:cNvPr id="5" name="Obraz 4" descr="Obraz zawierający osoba, ubrania, człowiek, Ludzka twa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0B72A2A-59DC-BF42-BDE1-291DFE1B0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r="3279"/>
          <a:stretch/>
        </p:blipFill>
        <p:spPr>
          <a:xfrm>
            <a:off x="20" y="3429000"/>
            <a:ext cx="4046541" cy="342899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92366C9-9BF8-153A-2873-DBEC46F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1789" y="909637"/>
            <a:ext cx="6714698" cy="13167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400" dirty="0"/>
              <a:t>Uczestnictwo w inicjatywach ogólnomiejskich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33D8BE-C497-C601-78C5-D17E60BC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788" y="2226374"/>
            <a:ext cx="6714698" cy="3603210"/>
          </a:xfrm>
        </p:spPr>
        <p:txBody>
          <a:bodyPr>
            <a:norm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Komisja doraźna RM w zakresie zmian w statucie dzielnic.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Spotkanie dotyczące przyszłości i ochrony Lasów Państwowych.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Forum Gdyńskich Rad Dzielnic.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Inicjatywa Aktywni Radni Dzielnic.</a:t>
            </a:r>
          </a:p>
          <a:p>
            <a:endParaRPr lang="pl-PL" dirty="0"/>
          </a:p>
        </p:txBody>
      </p:sp>
      <p:pic>
        <p:nvPicPr>
          <p:cNvPr id="8" name="Obraz 7" descr="Obraz zawierający koń, ssak, tekst, sylwet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BA125CF-278F-1C1F-B608-5DA8F5E05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18" y="5096021"/>
            <a:ext cx="1695157" cy="1695157"/>
          </a:xfrm>
          <a:prstGeom prst="rect">
            <a:avLst/>
          </a:prstGeom>
        </p:spPr>
      </p:pic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14CD5C90-C8FB-1B88-D5F0-F072377A13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701325"/>
              </p:ext>
            </p:extLst>
          </p:nvPr>
        </p:nvGraphicFramePr>
        <p:xfrm>
          <a:off x="369277" y="-5380758"/>
          <a:ext cx="11618298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25899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EF92585-7A99-6108-9663-8C5903274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9" name="Symbol zastępczy zawartości 8" descr="Obraz zawierający Fotografia lotnicza, Widok z lotu ptaka, tekst,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39E09FE-922A-4EDF-3258-434AD8D99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789" y="-1136073"/>
            <a:ext cx="8129211" cy="7994073"/>
          </a:xfrm>
        </p:spPr>
      </p:pic>
      <p:pic>
        <p:nvPicPr>
          <p:cNvPr id="10" name="Obraz 9" descr="Obraz zawierający koń, ssak, tekst, sylwet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D7FC9E0-A3EF-747E-3B49-C455F09AC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18" y="5096021"/>
            <a:ext cx="1695157" cy="1695157"/>
          </a:xfrm>
          <a:prstGeom prst="rect">
            <a:avLst/>
          </a:prstGeom>
        </p:spPr>
      </p:pic>
      <p:pic>
        <p:nvPicPr>
          <p:cNvPr id="19" name="Obraz 18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D6B0B2E-A3A1-A204-D6FD-EC25006C1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001" y="273088"/>
            <a:ext cx="500290" cy="551675"/>
          </a:xfrm>
          <a:prstGeom prst="rect">
            <a:avLst/>
          </a:prstGeom>
        </p:spPr>
      </p:pic>
      <p:pic>
        <p:nvPicPr>
          <p:cNvPr id="22" name="Obraz 21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F8039D6-EDF6-0BDC-5B2C-F596B974F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01" y="6034071"/>
            <a:ext cx="500290" cy="551675"/>
          </a:xfrm>
          <a:prstGeom prst="rect">
            <a:avLst/>
          </a:prstGeom>
        </p:spPr>
      </p:pic>
      <p:pic>
        <p:nvPicPr>
          <p:cNvPr id="24" name="Obraz 23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72C1911-E1AF-1FF0-9552-8CA4C7A91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73" y="3736724"/>
            <a:ext cx="500290" cy="551675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4E17D740-2F83-EA20-F932-ADEB341E82D6}"/>
              </a:ext>
            </a:extLst>
          </p:cNvPr>
          <p:cNvSpPr/>
          <p:nvPr/>
        </p:nvSpPr>
        <p:spPr>
          <a:xfrm>
            <a:off x="-3135321" y="0"/>
            <a:ext cx="7198110" cy="702548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137DB68D-AA7D-8815-097D-D3BD00ACDA0E}"/>
              </a:ext>
            </a:extLst>
          </p:cNvPr>
          <p:cNvSpPr txBox="1"/>
          <p:nvPr/>
        </p:nvSpPr>
        <p:spPr>
          <a:xfrm>
            <a:off x="500467" y="3044276"/>
            <a:ext cx="3061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/>
              <a:t>Wydarzenia</a:t>
            </a:r>
          </a:p>
        </p:txBody>
      </p:sp>
      <p:pic>
        <p:nvPicPr>
          <p:cNvPr id="28" name="Obraz 27" descr="Obraz zawierający krąg, Grafika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F3FC3ED-1896-F983-ED4B-EEECFC5F7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491" y="1437144"/>
            <a:ext cx="500290" cy="55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7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A3736A-F200-3FDE-6F0E-0071435AC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CE349E3-CC41-F87A-3178-A8F227CB6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9" name="Symbol zastępczy zawartości 8" descr="Obraz zawierający Fotografia lotnicza, Widok z lotu ptaka, tekst,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8AA4DF4-2082-5592-C344-D8208E97D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8919" y="-27908381"/>
            <a:ext cx="35354100" cy="34766382"/>
          </a:xfrm>
        </p:spPr>
      </p:pic>
      <p:pic>
        <p:nvPicPr>
          <p:cNvPr id="10" name="Obraz 9" descr="Obraz zawierający koń, ssak, tekst, sylwet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7A98867-051E-E7A4-C3B1-3910F35D3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18" y="5096021"/>
            <a:ext cx="1695157" cy="1695157"/>
          </a:xfrm>
          <a:prstGeom prst="rect">
            <a:avLst/>
          </a:prstGeom>
        </p:spPr>
      </p:pic>
      <p:pic>
        <p:nvPicPr>
          <p:cNvPr id="19" name="Obraz 18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73B145F-B1EF-0168-B48D-1DBD8C9BD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601" y="-5807672"/>
            <a:ext cx="500290" cy="551675"/>
          </a:xfrm>
          <a:prstGeom prst="rect">
            <a:avLst/>
          </a:prstGeom>
        </p:spPr>
      </p:pic>
      <p:pic>
        <p:nvPicPr>
          <p:cNvPr id="22" name="Obraz 21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B90196F-6769-FD09-05B5-74AD72FD1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715" y="3059723"/>
            <a:ext cx="2862715" cy="3156746"/>
          </a:xfrm>
          <a:prstGeom prst="rect">
            <a:avLst/>
          </a:prstGeom>
        </p:spPr>
      </p:pic>
      <p:pic>
        <p:nvPicPr>
          <p:cNvPr id="24" name="Obraz 23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19FD148-B8AF-E65D-4CDA-B2872142C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7327" y="-3255116"/>
            <a:ext cx="500290" cy="551675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69F6B1AF-7924-34BE-D3FF-F59297CCFF91}"/>
              </a:ext>
            </a:extLst>
          </p:cNvPr>
          <p:cNvSpPr txBox="1"/>
          <p:nvPr/>
        </p:nvSpPr>
        <p:spPr>
          <a:xfrm>
            <a:off x="-5803338" y="3044276"/>
            <a:ext cx="3061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/>
              <a:t>Wydarzenia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3127211-B5AF-9BE7-FCB5-B1763DB63F55}"/>
              </a:ext>
            </a:extLst>
          </p:cNvPr>
          <p:cNvSpPr/>
          <p:nvPr/>
        </p:nvSpPr>
        <p:spPr>
          <a:xfrm>
            <a:off x="-126750" y="-72428"/>
            <a:ext cx="7198110" cy="702548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ADBCEFF-6716-2B6D-F1AD-7D3CA56D11DE}"/>
              </a:ext>
            </a:extLst>
          </p:cNvPr>
          <p:cNvSpPr txBox="1"/>
          <p:nvPr/>
        </p:nvSpPr>
        <p:spPr>
          <a:xfrm>
            <a:off x="1145263" y="0"/>
            <a:ext cx="5092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Piknik w Parku Rodzinnym</a:t>
            </a:r>
          </a:p>
        </p:txBody>
      </p:sp>
      <p:pic>
        <p:nvPicPr>
          <p:cNvPr id="6" name="Obraz 5" descr="Obraz zawierający na wolnym powietrzu, drzewo, ubrania, ludz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5B808D1-CA47-43A7-8DE4-AE6F6CAB7B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19" y="823128"/>
            <a:ext cx="3987452" cy="2990589"/>
          </a:xfrm>
          <a:prstGeom prst="rect">
            <a:avLst/>
          </a:prstGeom>
        </p:spPr>
      </p:pic>
      <p:pic>
        <p:nvPicPr>
          <p:cNvPr id="8" name="Obraz 7" descr="Obraz zawierający na wolnym powietrzu, drzewo, plac zabaw, Sprzęt do zabawy na zewnąt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4572888-6149-BA5D-A6ED-08540047C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8" t="-2707"/>
          <a:stretch/>
        </p:blipFill>
        <p:spPr>
          <a:xfrm>
            <a:off x="227819" y="3813717"/>
            <a:ext cx="3987452" cy="2747909"/>
          </a:xfrm>
          <a:prstGeom prst="rect">
            <a:avLst/>
          </a:prstGeom>
        </p:spPr>
      </p:pic>
      <p:pic>
        <p:nvPicPr>
          <p:cNvPr id="13" name="Obraz 12" descr="Obraz zawierający na wolnym powietrzu, drzewo, ubrania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D6169BD-995A-1B54-8BDA-C3274A7D2E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94" y="823128"/>
            <a:ext cx="2590766" cy="574826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98D1FC7-2504-8E01-46E7-6A9FE2EAE0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55311" y="3813716"/>
            <a:ext cx="4253451" cy="286067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10EEFDC-E124-B49C-43B9-73C5AB05C8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951264" y="4077804"/>
            <a:ext cx="2809724" cy="2596664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BF79255-2A36-DD86-4119-0F4CECA590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132369" y="1244591"/>
            <a:ext cx="2990829" cy="2835779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9DE76A4F-43A1-E2E7-747E-13C83F1E1B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955311" y="1247083"/>
            <a:ext cx="4253452" cy="283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43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DE4CF9-9637-FED6-CE16-E32D83D7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E994BA5-3443-6573-3B90-D8A381B23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9" name="Symbol zastępczy zawartości 8" descr="Obraz zawierający Fotografia lotnicza, Widok z lotu ptaka, tekst,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17D56EA-2348-BEE6-D733-13DDF2553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2540" y="-4030796"/>
            <a:ext cx="35354100" cy="34766382"/>
          </a:xfrm>
        </p:spPr>
      </p:pic>
      <p:pic>
        <p:nvPicPr>
          <p:cNvPr id="10" name="Obraz 9" descr="Obraz zawierający koń, ssak, tekst, sylwet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81D1837-031C-48C9-AD66-F3C877B37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18" y="5096021"/>
            <a:ext cx="1695157" cy="1695157"/>
          </a:xfrm>
          <a:prstGeom prst="rect">
            <a:avLst/>
          </a:prstGeom>
        </p:spPr>
      </p:pic>
      <p:pic>
        <p:nvPicPr>
          <p:cNvPr id="19" name="Obraz 18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9E2CF49-6409-57E1-46B0-CE540E43C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38" y="1306877"/>
            <a:ext cx="2862715" cy="3156746"/>
          </a:xfrm>
          <a:prstGeom prst="rect">
            <a:avLst/>
          </a:prstGeom>
        </p:spPr>
      </p:pic>
      <p:pic>
        <p:nvPicPr>
          <p:cNvPr id="22" name="Obraz 21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D18F6EC-80BC-2315-8FAF-B9CDAD1F1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45" y="14156737"/>
            <a:ext cx="2862715" cy="3156746"/>
          </a:xfrm>
          <a:prstGeom prst="rect">
            <a:avLst/>
          </a:prstGeom>
        </p:spPr>
      </p:pic>
      <p:pic>
        <p:nvPicPr>
          <p:cNvPr id="24" name="Obraz 23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A595818-BEF1-AD5B-2F56-25B07D0E6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7327" y="-3255116"/>
            <a:ext cx="500290" cy="55167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DD46B26A-2892-1ADC-247F-0D70718A21B7}"/>
              </a:ext>
            </a:extLst>
          </p:cNvPr>
          <p:cNvSpPr/>
          <p:nvPr/>
        </p:nvSpPr>
        <p:spPr>
          <a:xfrm>
            <a:off x="-126750" y="-72428"/>
            <a:ext cx="7198110" cy="702548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1D0918F-B5BA-6206-36FF-0E929C26D81E}"/>
              </a:ext>
            </a:extLst>
          </p:cNvPr>
          <p:cNvSpPr txBox="1"/>
          <p:nvPr/>
        </p:nvSpPr>
        <p:spPr>
          <a:xfrm>
            <a:off x="561860" y="0"/>
            <a:ext cx="5676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Przegląd Teatrów Amatorskich </a:t>
            </a:r>
            <a:br>
              <a:rPr lang="pl-PL" sz="2800" dirty="0"/>
            </a:br>
            <a:r>
              <a:rPr lang="pl-PL" sz="2800" dirty="0"/>
              <a:t>im. Marka Hermanna „Kurtyna”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A761A4C-3128-4ABE-2FCB-627C6A403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72" y="3813716"/>
            <a:ext cx="4253451" cy="286067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9FE295B-DFA1-064C-3180-6B6BCF047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7119" y="4077804"/>
            <a:ext cx="2809724" cy="2596664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CCA17C32-C9CA-EEBD-EED0-01733F009B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6014" y="1244591"/>
            <a:ext cx="2990829" cy="283577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57D80B0-3EF5-9E13-0FF5-EB999F30F9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072" y="1247083"/>
            <a:ext cx="4253452" cy="2830796"/>
          </a:xfrm>
          <a:prstGeom prst="rect">
            <a:avLst/>
          </a:prstGeom>
        </p:spPr>
      </p:pic>
      <p:pic>
        <p:nvPicPr>
          <p:cNvPr id="18" name="Obraz 17" descr="Obraz zawierający na wolnym powietrzu, drzewo, ubrania, ludz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29C31F8-E723-14B2-554A-B89735762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19" y="7178960"/>
            <a:ext cx="3987452" cy="2990589"/>
          </a:xfrm>
          <a:prstGeom prst="rect">
            <a:avLst/>
          </a:prstGeom>
        </p:spPr>
      </p:pic>
      <p:pic>
        <p:nvPicPr>
          <p:cNvPr id="20" name="Obraz 19" descr="Obraz zawierający na wolnym powietrzu, drzewo, plac zabaw, Sprzęt do zabawy na zewnąt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32FCABD-146D-37EC-BA53-F054FF8143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8" t="-2707"/>
          <a:stretch/>
        </p:blipFill>
        <p:spPr>
          <a:xfrm>
            <a:off x="227819" y="10169549"/>
            <a:ext cx="3987452" cy="2747909"/>
          </a:xfrm>
          <a:prstGeom prst="rect">
            <a:avLst/>
          </a:prstGeom>
        </p:spPr>
      </p:pic>
      <p:pic>
        <p:nvPicPr>
          <p:cNvPr id="21" name="Obraz 20" descr="Obraz zawierający na wolnym powietrzu, drzewo, ubrania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99C11E6-B0EA-0E9D-81AF-CEAB98169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94" y="7178960"/>
            <a:ext cx="2590766" cy="5748262"/>
          </a:xfrm>
          <a:prstGeom prst="rect">
            <a:avLst/>
          </a:prstGeom>
        </p:spPr>
      </p:pic>
      <p:pic>
        <p:nvPicPr>
          <p:cNvPr id="27" name="Obraz 26" descr="Obraz zawierający na wolnym powietrzu, niebo, drzewo, obuw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356330B-DD3D-D87E-913F-8D4CC26F29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/>
          <a:stretch/>
        </p:blipFill>
        <p:spPr>
          <a:xfrm>
            <a:off x="-7656161" y="3353941"/>
            <a:ext cx="4386523" cy="3455336"/>
          </a:xfrm>
          <a:prstGeom prst="rect">
            <a:avLst/>
          </a:prstGeom>
        </p:spPr>
      </p:pic>
      <p:pic>
        <p:nvPicPr>
          <p:cNvPr id="28" name="Obraz 27" descr="Obraz zawierający ubrania, osoba, człowiek, kobiet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37F6C50-C834-0C20-0215-E35E3E6D1B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3" r="31060"/>
          <a:stretch/>
        </p:blipFill>
        <p:spPr>
          <a:xfrm>
            <a:off x="-7656161" y="787308"/>
            <a:ext cx="4373007" cy="2977952"/>
          </a:xfrm>
          <a:prstGeom prst="rect">
            <a:avLst/>
          </a:prstGeom>
        </p:spPr>
      </p:pic>
      <p:pic>
        <p:nvPicPr>
          <p:cNvPr id="29" name="Obraz 28" descr="Obraz zawierający ubrania, obuwie, osoba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DF6E1CA-51E0-E648-D705-CCC8A81E10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r="45930"/>
          <a:stretch/>
        </p:blipFill>
        <p:spPr>
          <a:xfrm>
            <a:off x="-3466556" y="3765259"/>
            <a:ext cx="2676155" cy="3044017"/>
          </a:xfrm>
          <a:prstGeom prst="rect">
            <a:avLst/>
          </a:prstGeom>
        </p:spPr>
      </p:pic>
      <p:pic>
        <p:nvPicPr>
          <p:cNvPr id="30" name="Obraz 29" descr="Obraz zawierający osoba, niebo, ubrania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E72ABEA-8FED-590F-9B4A-271896C330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0" r="4303" b="17514"/>
          <a:stretch/>
        </p:blipFill>
        <p:spPr>
          <a:xfrm>
            <a:off x="-3396655" y="781678"/>
            <a:ext cx="2612426" cy="298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15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DCFB4C-D046-E610-9488-8C5109F57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80BE71-799F-4671-377E-F5C989E31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9" name="Symbol zastępczy zawartości 8" descr="Obraz zawierający Fotografia lotnicza, Widok z lotu ptaka, tekst,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10342A0-393D-7167-4F01-A8F40DD0D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05" y="-19479394"/>
            <a:ext cx="35354100" cy="34766382"/>
          </a:xfrm>
        </p:spPr>
      </p:pic>
      <p:pic>
        <p:nvPicPr>
          <p:cNvPr id="10" name="Obraz 9" descr="Obraz zawierający koń, ssak, tekst, sylwet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DB3385A-5D35-7E15-3831-44CFE0DC5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18" y="5096021"/>
            <a:ext cx="1695157" cy="1695157"/>
          </a:xfrm>
          <a:prstGeom prst="rect">
            <a:avLst/>
          </a:prstGeom>
        </p:spPr>
      </p:pic>
      <p:pic>
        <p:nvPicPr>
          <p:cNvPr id="19" name="Obraz 18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AC94AFB-0C14-B4B3-962D-6733E6BB8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478" y="-5252949"/>
            <a:ext cx="2862715" cy="3156746"/>
          </a:xfrm>
          <a:prstGeom prst="rect">
            <a:avLst/>
          </a:prstGeom>
        </p:spPr>
      </p:pic>
      <p:pic>
        <p:nvPicPr>
          <p:cNvPr id="22" name="Obraz 21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F1CB4E4-23AD-B6B7-F3A1-CD861B670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45" y="14156737"/>
            <a:ext cx="2862715" cy="3156746"/>
          </a:xfrm>
          <a:prstGeom prst="rect">
            <a:avLst/>
          </a:prstGeom>
        </p:spPr>
      </p:pic>
      <p:pic>
        <p:nvPicPr>
          <p:cNvPr id="24" name="Obraz 23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F1F5834-F37C-6D14-0136-F0D86039D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86" y="921058"/>
            <a:ext cx="2862715" cy="3156746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6F3CDB0E-2D10-31A1-2CE3-CE3FDD60F2A0}"/>
              </a:ext>
            </a:extLst>
          </p:cNvPr>
          <p:cNvSpPr/>
          <p:nvPr/>
        </p:nvSpPr>
        <p:spPr>
          <a:xfrm>
            <a:off x="-126750" y="-72428"/>
            <a:ext cx="7198110" cy="702548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E973BD7-7FF6-6391-EC92-DD42DD4F9EFF}"/>
              </a:ext>
            </a:extLst>
          </p:cNvPr>
          <p:cNvSpPr txBox="1"/>
          <p:nvPr/>
        </p:nvSpPr>
        <p:spPr>
          <a:xfrm>
            <a:off x="561860" y="77490"/>
            <a:ext cx="5676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Święto Ulicy Strzelców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AB4B6F4-ED25-89FB-C1D0-376D0348D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72" y="9935546"/>
            <a:ext cx="4253451" cy="286067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898C08E-6B26-D138-8440-007414E9D2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7119" y="10199634"/>
            <a:ext cx="2809724" cy="2596664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7ED0129-BDF9-3B41-F99C-86A91058EB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6014" y="7366421"/>
            <a:ext cx="2990829" cy="283577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DCD2473-E2E2-FF00-A7F3-D573DEE06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072" y="7368913"/>
            <a:ext cx="4253452" cy="2830796"/>
          </a:xfrm>
          <a:prstGeom prst="rect">
            <a:avLst/>
          </a:prstGeom>
        </p:spPr>
      </p:pic>
      <p:pic>
        <p:nvPicPr>
          <p:cNvPr id="6" name="Obraz 5" descr="Obraz zawierający na wolnym powietrzu, niebo, drzewo, obuw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A34FA52-7633-185B-9EE7-821E47B2F3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/>
          <a:stretch/>
        </p:blipFill>
        <p:spPr>
          <a:xfrm>
            <a:off x="0" y="3353941"/>
            <a:ext cx="4386523" cy="3455336"/>
          </a:xfrm>
          <a:prstGeom prst="rect">
            <a:avLst/>
          </a:prstGeom>
        </p:spPr>
      </p:pic>
      <p:pic>
        <p:nvPicPr>
          <p:cNvPr id="8" name="Obraz 7" descr="Obraz zawierający ubrania, osoba, człowiek, kobiet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9D0D8CB-1281-351C-BA4E-0A9B5C2793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3" r="31060"/>
          <a:stretch/>
        </p:blipFill>
        <p:spPr>
          <a:xfrm>
            <a:off x="0" y="787308"/>
            <a:ext cx="4373007" cy="2977952"/>
          </a:xfrm>
          <a:prstGeom prst="rect">
            <a:avLst/>
          </a:prstGeom>
        </p:spPr>
      </p:pic>
      <p:pic>
        <p:nvPicPr>
          <p:cNvPr id="14" name="Obraz 13" descr="Obraz zawierający ubrania, obuwie, osoba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96AC088-F8A1-637C-DE92-CC8A0CB6FF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r="45930"/>
          <a:stretch/>
        </p:blipFill>
        <p:spPr>
          <a:xfrm>
            <a:off x="4189605" y="3765259"/>
            <a:ext cx="2676155" cy="3044017"/>
          </a:xfrm>
          <a:prstGeom prst="rect">
            <a:avLst/>
          </a:prstGeom>
        </p:spPr>
      </p:pic>
      <p:pic>
        <p:nvPicPr>
          <p:cNvPr id="23" name="Obraz 22" descr="Obraz zawierający osoba, niebo, ubrania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4392926-52A0-A06B-BAB6-686DA2D6A2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0" r="4303" b="17514"/>
          <a:stretch/>
        </p:blipFill>
        <p:spPr>
          <a:xfrm>
            <a:off x="4259506" y="781678"/>
            <a:ext cx="2612426" cy="2981090"/>
          </a:xfrm>
          <a:prstGeom prst="rect">
            <a:avLst/>
          </a:prstGeom>
        </p:spPr>
      </p:pic>
      <p:pic>
        <p:nvPicPr>
          <p:cNvPr id="25" name="Obraz 24" descr="Obraz zawierający krąg, Grafika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77F04FB-C50B-EA35-F73A-3602710D9D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532" y="-9294767"/>
            <a:ext cx="2862715" cy="3156746"/>
          </a:xfrm>
          <a:prstGeom prst="rect">
            <a:avLst/>
          </a:prstGeom>
        </p:spPr>
      </p:pic>
      <p:pic>
        <p:nvPicPr>
          <p:cNvPr id="27" name="Obraz 26" descr="Obraz zawierający Czcionka, Grafik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115CAF1-EF34-9020-4584-AB60B4359D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4" y="7126006"/>
            <a:ext cx="36671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67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F366B0-F542-1C3E-821C-3173ED7CA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FECDD7B-0388-F44E-F593-CFDA62D12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9" name="Symbol zastępczy zawartości 8" descr="Obraz zawierający Fotografia lotnicza, Widok z lotu ptaka, tekst, map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2A167F3-0797-CB33-F479-7C11380D0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05" y="-19479394"/>
            <a:ext cx="35354100" cy="34766382"/>
          </a:xfrm>
        </p:spPr>
      </p:pic>
      <p:pic>
        <p:nvPicPr>
          <p:cNvPr id="10" name="Obraz 9" descr="Obraz zawierający koń, ssak, tekst, sylwet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A661820-0295-ADEE-66AB-FDF3D1944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18" y="5096021"/>
            <a:ext cx="1695157" cy="1695157"/>
          </a:xfrm>
          <a:prstGeom prst="rect">
            <a:avLst/>
          </a:prstGeom>
        </p:spPr>
      </p:pic>
      <p:pic>
        <p:nvPicPr>
          <p:cNvPr id="19" name="Obraz 18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265160A-3D9A-21BF-542F-B2A9FEB9E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478" y="-5252949"/>
            <a:ext cx="2862715" cy="3156746"/>
          </a:xfrm>
          <a:prstGeom prst="rect">
            <a:avLst/>
          </a:prstGeom>
        </p:spPr>
      </p:pic>
      <p:pic>
        <p:nvPicPr>
          <p:cNvPr id="22" name="Obraz 21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BB30A3A-A11A-227B-475C-6703856DB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445" y="14156737"/>
            <a:ext cx="2862715" cy="3156746"/>
          </a:xfrm>
          <a:prstGeom prst="rect">
            <a:avLst/>
          </a:prstGeom>
        </p:spPr>
      </p:pic>
      <p:pic>
        <p:nvPicPr>
          <p:cNvPr id="24" name="Obraz 23" descr="Obraz zawierający krąg, Grafika, zrzut ekranu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DA4DCE1-8013-2B78-825D-F9A9DD41A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86" y="921058"/>
            <a:ext cx="2862715" cy="3156746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CDFB6068-4ADF-EC22-0191-567970A04630}"/>
              </a:ext>
            </a:extLst>
          </p:cNvPr>
          <p:cNvSpPr/>
          <p:nvPr/>
        </p:nvSpPr>
        <p:spPr>
          <a:xfrm>
            <a:off x="-126750" y="-72428"/>
            <a:ext cx="7198110" cy="702548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2F87FFB-E0C4-A7B7-9492-53498BF50010}"/>
              </a:ext>
            </a:extLst>
          </p:cNvPr>
          <p:cNvSpPr txBox="1"/>
          <p:nvPr/>
        </p:nvSpPr>
        <p:spPr>
          <a:xfrm>
            <a:off x="561860" y="77490"/>
            <a:ext cx="5676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Święto Ulicy Strzelców</a:t>
            </a:r>
          </a:p>
        </p:txBody>
      </p:sp>
      <p:pic>
        <p:nvPicPr>
          <p:cNvPr id="6" name="Obraz 5" descr="Obraz zawierający na wolnym powietrzu, niebo, drzewo, obuw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E0482D9-8C3B-0901-1BF7-2F2A7B584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/>
          <a:stretch/>
        </p:blipFill>
        <p:spPr>
          <a:xfrm>
            <a:off x="0" y="3353941"/>
            <a:ext cx="4386523" cy="3455336"/>
          </a:xfrm>
          <a:prstGeom prst="rect">
            <a:avLst/>
          </a:prstGeom>
        </p:spPr>
      </p:pic>
      <p:pic>
        <p:nvPicPr>
          <p:cNvPr id="8" name="Obraz 7" descr="Obraz zawierający ubrania, osoba, człowiek, kobiet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24DA8D6-5BD8-85AB-9E01-CFA1AB87A4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3" r="31060"/>
          <a:stretch/>
        </p:blipFill>
        <p:spPr>
          <a:xfrm>
            <a:off x="0" y="787308"/>
            <a:ext cx="4373007" cy="2977952"/>
          </a:xfrm>
          <a:prstGeom prst="rect">
            <a:avLst/>
          </a:prstGeom>
        </p:spPr>
      </p:pic>
      <p:pic>
        <p:nvPicPr>
          <p:cNvPr id="14" name="Obraz 13" descr="Obraz zawierający ubrania, obuwie, osoba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BD6B384-1ED9-9CEA-38BF-4D86549EA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r="45930"/>
          <a:stretch/>
        </p:blipFill>
        <p:spPr>
          <a:xfrm>
            <a:off x="4189605" y="3765259"/>
            <a:ext cx="2676155" cy="3044017"/>
          </a:xfrm>
          <a:prstGeom prst="rect">
            <a:avLst/>
          </a:prstGeom>
        </p:spPr>
      </p:pic>
      <p:pic>
        <p:nvPicPr>
          <p:cNvPr id="23" name="Obraz 22" descr="Obraz zawierający osoba, niebo, ubrania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8E425FF-E8D4-35B5-7E09-007F75230E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0" r="4303" b="17514"/>
          <a:stretch/>
        </p:blipFill>
        <p:spPr>
          <a:xfrm>
            <a:off x="4259506" y="781678"/>
            <a:ext cx="2612426" cy="2981090"/>
          </a:xfrm>
          <a:prstGeom prst="rect">
            <a:avLst/>
          </a:prstGeom>
        </p:spPr>
      </p:pic>
      <p:pic>
        <p:nvPicPr>
          <p:cNvPr id="25" name="Obraz 24" descr="Obraz zawierający krąg, Grafika, Wielobarw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5E9A518-6AB8-9F0A-5CB5-59C823A3AC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532" y="-9294767"/>
            <a:ext cx="2862715" cy="3156746"/>
          </a:xfrm>
          <a:prstGeom prst="rect">
            <a:avLst/>
          </a:prstGeom>
        </p:spPr>
      </p:pic>
      <p:pic>
        <p:nvPicPr>
          <p:cNvPr id="27" name="Obraz 26" descr="Obraz zawierający Czcionka, Grafik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C464D3F-A95A-B307-1CD4-E90ABEF9F3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40" y="5447922"/>
            <a:ext cx="36671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50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163</Words>
  <Application>Microsoft Office PowerPoint</Application>
  <PresentationFormat>Panoramiczny</PresentationFormat>
  <Paragraphs>46</Paragraphs>
  <Slides>17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3" baseType="lpstr">
      <vt:lpstr>Aptos</vt:lpstr>
      <vt:lpstr>Arial</vt:lpstr>
      <vt:lpstr>Bierstadt</vt:lpstr>
      <vt:lpstr>Calisto MT</vt:lpstr>
      <vt:lpstr>Univers Condensed</vt:lpstr>
      <vt:lpstr>ChronicleVTI</vt:lpstr>
      <vt:lpstr>Prezentacja programu PowerPoint</vt:lpstr>
      <vt:lpstr>Prezentacja programu PowerPoint</vt:lpstr>
      <vt:lpstr>Prezentacja programu PowerPoint</vt:lpstr>
      <vt:lpstr>Uczestnictwo w inicjatywach ogólnomiejskich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Planowanie zagospodarowania dzielnicy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Wojciech Owerko</dc:creator>
  <cp:lastModifiedBy>Wojciech Owerko</cp:lastModifiedBy>
  <cp:revision>6</cp:revision>
  <dcterms:created xsi:type="dcterms:W3CDTF">2025-03-04T08:46:06Z</dcterms:created>
  <dcterms:modified xsi:type="dcterms:W3CDTF">2025-03-04T14:15:49Z</dcterms:modified>
</cp:coreProperties>
</file>