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11" r:id="rId2"/>
    <p:sldId id="509" r:id="rId3"/>
    <p:sldId id="529" r:id="rId4"/>
    <p:sldId id="257" r:id="rId5"/>
    <p:sldId id="520" r:id="rId6"/>
    <p:sldId id="525" r:id="rId7"/>
    <p:sldId id="526" r:id="rId8"/>
    <p:sldId id="524" r:id="rId9"/>
    <p:sldId id="527" r:id="rId10"/>
    <p:sldId id="523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1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92744-2C40-47BC-8A04-8FC498FEE7D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72768-2EFD-4628-9165-F9CDFCA4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35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09107D-6274-CFC4-1F58-9C94C07A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5386AF-2E34-0557-16BE-D4F5F8761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3404BA-3891-D16E-A854-54F770D10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594378-70D6-991B-E8E3-D980B209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843BD6-85BB-FFAF-AD64-C580F782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AE85A-816D-1E7B-CA68-F17BCD52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702134D-996E-890F-3A18-DFDBB5132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7F2C07-BE1D-8D4B-0AB8-8D33768F9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F535A5-41DA-0E50-19B4-43EBC8E7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502C50F-9DFD-D2A8-C32B-164CBEAB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C37E50-F6BE-EA4F-7087-9BA67E5C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0DD619-2982-96B3-2231-FF2E8BF4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EDD7259-53CF-30E2-C59D-653EAB9BF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544F94-E2D3-0FBD-E296-D67B648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291DC1-9255-355C-8A9D-75CF944B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B068C2-0B91-3B51-E4B5-AD034284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BE0BE12-25AE-593E-32F1-BAC61150F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19E481-3535-61BA-2ED5-C19C9B418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478832-43BA-C60F-53E5-A68A4560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38F5E3-8F42-280B-E549-CCA21F6B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2E5DF1-5652-8844-B414-FB22EA91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56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bg>
      <p:bgPr>
        <a:gradFill flip="none" rotWithShape="1"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123515" y="96211"/>
            <a:ext cx="11989441" cy="6663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06" y="1423570"/>
            <a:ext cx="1044566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871" y="1422452"/>
            <a:ext cx="1594085" cy="14346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28849" y="876461"/>
            <a:ext cx="10319649" cy="13435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Google Shape;32;p93">
            <a:extLst>
              <a:ext uri="{FF2B5EF4-FFF2-40B4-BE49-F238E27FC236}">
                <a16:creationId xmlns:a16="http://schemas.microsoft.com/office/drawing/2014/main" id="{51EB38B0-F8BC-FB4A-4B72-7D3692A85FC7}"/>
              </a:ext>
            </a:extLst>
          </p:cNvPr>
          <p:cNvSpPr/>
          <p:nvPr userDrawn="1"/>
        </p:nvSpPr>
        <p:spPr>
          <a:xfrm>
            <a:off x="104587" y="96211"/>
            <a:ext cx="10319649" cy="134353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10582647" y="96211"/>
            <a:ext cx="1511382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25149" y="178853"/>
            <a:ext cx="1247775" cy="1158879"/>
          </a:xfr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Google Shape;35;p93">
            <a:extLst>
              <a:ext uri="{FF2B5EF4-FFF2-40B4-BE49-F238E27FC236}">
                <a16:creationId xmlns:a16="http://schemas.microsoft.com/office/drawing/2014/main" id="{25E46FFE-7865-F510-36FD-A2A3121EB5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7133" y="1667933"/>
            <a:ext cx="11489267" cy="487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" name="Google Shape;34;p93">
            <a:extLst>
              <a:ext uri="{FF2B5EF4-FFF2-40B4-BE49-F238E27FC236}">
                <a16:creationId xmlns:a16="http://schemas.microsoft.com/office/drawing/2014/main" id="{88141A87-E99B-7D78-B927-90A70C6E28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266" y="178853"/>
            <a:ext cx="9618133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41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ytuł i zawartość">
  <p:cSld name="2_Tytuł i zawartość">
    <p:bg>
      <p:bgPr>
        <a:gradFill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</a:gra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3"/>
          <p:cNvSpPr/>
          <p:nvPr/>
        </p:nvSpPr>
        <p:spPr>
          <a:xfrm>
            <a:off x="104588" y="96211"/>
            <a:ext cx="11989441" cy="66638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" name="Google Shape;30;p93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135" y="1428522"/>
            <a:ext cx="1044566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93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18871" y="1422452"/>
            <a:ext cx="1594085" cy="14346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93"/>
          <p:cNvSpPr/>
          <p:nvPr/>
        </p:nvSpPr>
        <p:spPr>
          <a:xfrm>
            <a:off x="104587" y="96211"/>
            <a:ext cx="10319649" cy="134353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93"/>
          <p:cNvSpPr/>
          <p:nvPr/>
        </p:nvSpPr>
        <p:spPr>
          <a:xfrm>
            <a:off x="10582647" y="96211"/>
            <a:ext cx="1511382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3"/>
          <p:cNvSpPr txBox="1">
            <a:spLocks noGrp="1"/>
          </p:cNvSpPr>
          <p:nvPr>
            <p:ph type="title"/>
          </p:nvPr>
        </p:nvSpPr>
        <p:spPr>
          <a:xfrm>
            <a:off x="694266" y="178853"/>
            <a:ext cx="9618133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93"/>
          <p:cNvSpPr txBox="1">
            <a:spLocks noGrp="1"/>
          </p:cNvSpPr>
          <p:nvPr>
            <p:ph type="body" idx="1"/>
          </p:nvPr>
        </p:nvSpPr>
        <p:spPr>
          <a:xfrm>
            <a:off x="347133" y="1667933"/>
            <a:ext cx="11489267" cy="487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3"/>
          <p:cNvSpPr txBox="1">
            <a:spLocks noGrp="1"/>
          </p:cNvSpPr>
          <p:nvPr>
            <p:ph type="body" idx="2"/>
          </p:nvPr>
        </p:nvSpPr>
        <p:spPr>
          <a:xfrm>
            <a:off x="10725149" y="178853"/>
            <a:ext cx="1247775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838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01118D-7D02-FDDF-2FB5-FB43518F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C69313-5E5D-4E3F-3976-EE4F2BD96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935956-088F-D456-290E-9ED0E0C6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20B74A-6A92-E743-85C7-067650FA6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10C78E-4E29-C2F9-2D10-F4BAA764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9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D36D6-4102-D83C-0498-B6B4E4E9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A715641-6DE9-91DE-F45F-1E7CFE42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1C0032-D6D9-2EF1-EA47-B5AECA6C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BE7E97-0D83-7152-5484-1535694E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2F6BFB-9E33-BB15-AF33-13B85F1D1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9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651FB-6004-6888-BFA6-0571050C9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647A1A-F463-754F-1F68-14BDD1F95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7F82653-AB5C-4778-72CC-636BEAFB5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681B29-75DB-257C-B5DA-9196A674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CA2F47-3C13-665D-F8BA-F1935AD1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39B4BB-9FE4-438C-B554-CC52CF7A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C2FCFE-F58A-5085-4D16-9B81845FB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985EE1-E1DF-6819-9135-81F04C501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76D549-4693-B691-2C57-41FEABCD0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7336200-BC08-1B64-876A-73818690C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0BE6D49-FF4B-6858-8E28-2BCAE5833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D78176-961E-9A58-DEAF-0C61CBEF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BA041E3-746C-E346-A332-B039E9A8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A757E06-AA43-C871-3F94-4F6C9102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6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A7613-8252-04EE-EB61-09442B89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9607304-08D7-120F-20BE-EC35BF06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AA9522E-5C8C-01FB-80E7-F44DF645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AAB58D5-91FF-A4CC-2B8A-F4210863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582247E-2114-C897-228B-374A1FF1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104797A-FE07-715C-BC40-AB16308D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DEAAAC-BF8D-79C6-E517-770C3F5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582247E-2114-C897-228B-374A1FF1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104797A-FE07-715C-BC40-AB16308D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DEAAAC-BF8D-79C6-E517-770C3F5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BDF6338-404B-1BA8-FA6C-B1A2AD175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023" y="6276446"/>
            <a:ext cx="1345977" cy="52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3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BFBD9-2F2B-BC46-FA3C-60524193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BA2DD-629D-C281-1305-5F5AE2F18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9674AD0-30F8-C381-C084-1916887F8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28F33B-01EB-3D66-F820-0814B2E0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E76013-92D8-0DEF-A89B-7328F7ED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7FD626-4CDF-73C4-208D-F9A9DE4C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8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C7BF867-97B9-A45F-E7C2-C11D0897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51A71C-EC41-12EB-3FDC-F2C5F3C3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EA6021-D4AF-A24E-F07E-6A5FE7D93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BB48-5AD1-4BF3-9172-B14BDC80910F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67F09B-8A11-43F0-26DD-B23C0BFEC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F19312-959C-8A0C-C9E5-F5422B8CA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7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6D32301-D933-ACD2-3937-3ABB69F20F88}"/>
              </a:ext>
            </a:extLst>
          </p:cNvPr>
          <p:cNvSpPr txBox="1"/>
          <p:nvPr/>
        </p:nvSpPr>
        <p:spPr>
          <a:xfrm>
            <a:off x="10959864" y="1232991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pl-PL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478D141-4BCC-79E7-EEA6-6F5A982CFD20}"/>
              </a:ext>
            </a:extLst>
          </p:cNvPr>
          <p:cNvSpPr txBox="1"/>
          <p:nvPr/>
        </p:nvSpPr>
        <p:spPr>
          <a:xfrm>
            <a:off x="2079764" y="2061227"/>
            <a:ext cx="824560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Projekt uchwały Rady Miasta Gdyni w sprawie zmiany uchwały w sprawie Regulaminu utrzymania czystości i porządku na terenie miasta Gdyni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FD8DDFF2-C9E6-FBDF-8C17-B3121844E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665" y="5912355"/>
            <a:ext cx="1874410" cy="73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04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B6C17-3A35-64C7-4B7A-DFC3D98E5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9F76299-D475-2C7A-3D9A-3E237221CA76}"/>
              </a:ext>
            </a:extLst>
          </p:cNvPr>
          <p:cNvSpPr txBox="1"/>
          <p:nvPr/>
        </p:nvSpPr>
        <p:spPr>
          <a:xfrm>
            <a:off x="502777" y="2700470"/>
            <a:ext cx="1147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10627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8F8BB4B8-221E-8F7E-7596-2C3FEE86537E}"/>
              </a:ext>
            </a:extLst>
          </p:cNvPr>
          <p:cNvSpPr txBox="1"/>
          <p:nvPr/>
        </p:nvSpPr>
        <p:spPr>
          <a:xfrm>
            <a:off x="374591" y="584775"/>
            <a:ext cx="11442818" cy="5196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b="1" dirty="0"/>
              <a:t>Cel zmiany</a:t>
            </a:r>
            <a:r>
              <a:rPr lang="pl-PL" dirty="0"/>
              <a:t>: zapewnienie odbioru i zagospodarowania odpadów od mieszkańców Gdyni od 29.09.2025r. po przeprowadzeniu przetargów na odbiór i zagospodarowanie odpadów komunalnych.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Szacunkowa wartość zamówienia: 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241 353 292 zł (na 2 lata)</a:t>
            </a:r>
            <a:endParaRPr lang="pl-PL" dirty="0"/>
          </a:p>
          <a:p>
            <a:r>
              <a:rPr lang="pl-PL" dirty="0"/>
              <a:t>Liczba punktów gromadzenia odpadów komunalnych w Gdyni: </a:t>
            </a:r>
            <a:br>
              <a:rPr lang="pl-PL" dirty="0"/>
            </a:br>
            <a:r>
              <a:rPr lang="pl-PL" dirty="0"/>
              <a:t>1) w zabudowie wielorodzinnej - ok. 2 654</a:t>
            </a:r>
            <a:br>
              <a:rPr lang="pl-PL" dirty="0"/>
            </a:br>
            <a:r>
              <a:rPr lang="pl-PL" dirty="0"/>
              <a:t>2) w zabudowie jednorodzinnej - ok. 15 529</a:t>
            </a:r>
          </a:p>
          <a:p>
            <a:pPr>
              <a:spcBef>
                <a:spcPts val="1000"/>
              </a:spcBef>
            </a:pPr>
            <a:r>
              <a:rPr lang="pl-PL" dirty="0">
                <a:cs typeface="Calibri" panose="020F0502020204030204" pitchFamily="34" charset="0"/>
              </a:rPr>
              <a:t>Liczba aktywnych kompostowników na nieruchomościach: ok. 1 300 (8%)</a:t>
            </a:r>
          </a:p>
          <a:p>
            <a:pPr>
              <a:spcBef>
                <a:spcPts val="1000"/>
              </a:spcBef>
            </a:pPr>
            <a:r>
              <a:rPr lang="pl-PL" dirty="0">
                <a:cs typeface="Calibri" panose="020F0502020204030204" pitchFamily="34" charset="0"/>
              </a:rPr>
              <a:t>Znaczny wzrost kosztów zagospodarowania odpadów w ED: </a:t>
            </a:r>
          </a:p>
          <a:p>
            <a:pPr marL="285750" indent="-285750">
              <a:buFontTx/>
              <a:buChar char="-"/>
            </a:pPr>
            <a:r>
              <a:rPr lang="pl-PL" dirty="0">
                <a:cs typeface="Calibri" panose="020F0502020204030204" pitchFamily="34" charset="0"/>
              </a:rPr>
              <a:t>75% w 2025, </a:t>
            </a:r>
          </a:p>
          <a:p>
            <a:pPr marL="285750" indent="-285750">
              <a:buFontTx/>
              <a:buChar char="-"/>
            </a:pPr>
            <a:r>
              <a:rPr lang="pl-PL" dirty="0">
                <a:cs typeface="Calibri" panose="020F0502020204030204" pitchFamily="34" charset="0"/>
              </a:rPr>
              <a:t>25% w 2026.</a:t>
            </a:r>
          </a:p>
          <a:p>
            <a:pPr>
              <a:spcBef>
                <a:spcPts val="1000"/>
              </a:spcBef>
            </a:pPr>
            <a:r>
              <a:rPr lang="pl-PL" dirty="0">
                <a:cs typeface="Calibri" panose="020F0502020204030204" pitchFamily="34" charset="0"/>
              </a:rPr>
              <a:t>Wysokie ryzyko kar za nieosiągnięcie poziomów recyklingu odpadów</a:t>
            </a:r>
          </a:p>
          <a:p>
            <a:pPr>
              <a:spcBef>
                <a:spcPts val="1000"/>
              </a:spcBef>
            </a:pPr>
            <a:r>
              <a:rPr lang="pl-PL" dirty="0">
                <a:cs typeface="Calibri" panose="020F0502020204030204" pitchFamily="34" charset="0"/>
              </a:rPr>
              <a:t>Zmiany uzgodnione z </a:t>
            </a:r>
            <a:r>
              <a:rPr lang="pl-PL" dirty="0" err="1">
                <a:cs typeface="Calibri" panose="020F0502020204030204" pitchFamily="34" charset="0"/>
              </a:rPr>
              <a:t>wiceprez</a:t>
            </a:r>
            <a:r>
              <a:rPr lang="pl-PL" dirty="0">
                <a:cs typeface="Calibri" panose="020F0502020204030204" pitchFamily="34" charset="0"/>
              </a:rPr>
              <a:t>. R. Geremkiem (24.01 br.) i kolegium Prezydenta (4.02 br.).</a:t>
            </a:r>
          </a:p>
          <a:p>
            <a:pPr>
              <a:spcBef>
                <a:spcPts val="1000"/>
              </a:spcBef>
            </a:pPr>
            <a:r>
              <a:rPr lang="pl-PL" dirty="0">
                <a:cs typeface="Calibri" panose="020F0502020204030204" pitchFamily="34" charset="0"/>
              </a:rPr>
              <a:t>Autopoprawka:</a:t>
            </a:r>
          </a:p>
          <a:p>
            <a:pPr>
              <a:spcBef>
                <a:spcPts val="600"/>
              </a:spcBef>
            </a:pPr>
            <a:r>
              <a:rPr lang="pl-PL" dirty="0">
                <a:cs typeface="Calibri" panose="020F0502020204030204" pitchFamily="34" charset="0"/>
              </a:rPr>
              <a:t>1) </a:t>
            </a:r>
            <a:r>
              <a:rPr lang="pl-PL" dirty="0">
                <a:effectLst/>
                <a:ea typeface="Calibri" panose="020F0502020204030204" pitchFamily="34" charset="0"/>
              </a:rPr>
              <a:t>zmiana terminu wejścia w życie części postanowień uchwał, </a:t>
            </a:r>
            <a:endParaRPr lang="pl-PL" dirty="0"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dirty="0">
                <a:cs typeface="Calibri" panose="020F0502020204030204" pitchFamily="34" charset="0"/>
              </a:rPr>
              <a:t>2) zakończenie obecnych umów na odbiór odpadów: 28.09.2025r., a nie 31.08.2025r.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C926D74-5702-A56C-5741-9B2C184FD4EB}"/>
              </a:ext>
            </a:extLst>
          </p:cNvPr>
          <p:cNvSpPr txBox="1"/>
          <p:nvPr/>
        </p:nvSpPr>
        <p:spPr>
          <a:xfrm>
            <a:off x="818972" y="0"/>
            <a:ext cx="1055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/>
              <a:t>Informacje wprowadzające</a:t>
            </a:r>
          </a:p>
        </p:txBody>
      </p:sp>
    </p:spTree>
    <p:extLst>
      <p:ext uri="{BB962C8B-B14F-4D97-AF65-F5344CB8AC3E}">
        <p14:creationId xmlns:p14="http://schemas.microsoft.com/office/powerpoint/2010/main" val="207349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5963B-BDCA-2D13-BFCA-46E65CA9B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1100D54-44A0-E8F4-49DF-2EECCBF7C1C9}"/>
              </a:ext>
            </a:extLst>
          </p:cNvPr>
          <p:cNvSpPr txBox="1"/>
          <p:nvPr/>
        </p:nvSpPr>
        <p:spPr>
          <a:xfrm>
            <a:off x="717847" y="316194"/>
            <a:ext cx="1055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/>
              <a:t>Regulamin a „Standard”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E9636F7-4177-10DA-2B33-FE73AB74C428}"/>
              </a:ext>
            </a:extLst>
          </p:cNvPr>
          <p:cNvSpPr txBox="1"/>
          <p:nvPr/>
        </p:nvSpPr>
        <p:spPr>
          <a:xfrm>
            <a:off x="717847" y="1721365"/>
            <a:ext cx="11083895" cy="3273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Regulamin dotyczy wszystkich, natomiast „Standard” określa szczegółowy sposób i zakres świadczenia usług w zakresie odbierania odpadów komunalnych od właścicieli nieruchomości i zagospodarowania tych odpadów. </a:t>
            </a:r>
            <a:endParaRPr lang="pl-PL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Rada gminy w „Standardzie” określa w jakim zakresie swoje usługi będą świadczyć podmioty zajmujące się na terenie gminy </a:t>
            </a:r>
            <a:r>
              <a:rPr lang="pl-PL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odbiorem</a:t>
            </a: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odpadów komunalnych (odbierające odpady z nieruchomości), a także ich </a:t>
            </a:r>
            <a:r>
              <a:rPr lang="pl-PL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przyjmowaniem</a:t>
            </a: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(prowadzące punkty selektywnego zbierania odpadów komunalnych).</a:t>
            </a: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Sposób i zakres świadczenia usług ma być przy tym „szczegółowy”, ponieważ ma on stanowić uszczegółowienie regulacji </a:t>
            </a:r>
            <a:r>
              <a:rPr lang="pl-PL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wynikający z ustawy i Regulaminu. </a:t>
            </a:r>
          </a:p>
          <a:p>
            <a:pPr marL="342900" indent="-342900" algn="just">
              <a:lnSpc>
                <a:spcPct val="107000"/>
              </a:lnSpc>
              <a:buAutoNum type="arabicPeriod"/>
            </a:pPr>
            <a:r>
              <a:rPr lang="pl-PL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</a:t>
            </a: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dresatami obowiązków zawartych w „Standardzie” są podmioty odbierające odpady oraz prowadzące punkty selektywnego zbierania odpadów komunalnych, a </a:t>
            </a:r>
            <a:r>
              <a:rPr lang="pl-PL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właściciele nieruchomości, czyli mieszkańcy </a:t>
            </a:r>
            <a:r>
              <a:rPr lang="pl-PL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uzyskują na mocy tej uchwały odpowiadające tym obowiązkom uprawnienia.</a:t>
            </a:r>
          </a:p>
        </p:txBody>
      </p:sp>
    </p:spTree>
    <p:extLst>
      <p:ext uri="{BB962C8B-B14F-4D97-AF65-F5344CB8AC3E}">
        <p14:creationId xmlns:p14="http://schemas.microsoft.com/office/powerpoint/2010/main" val="90536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5A0B857-D4EA-D4D0-84EE-1BB88F9C7035}"/>
              </a:ext>
            </a:extLst>
          </p:cNvPr>
          <p:cNvSpPr txBox="1"/>
          <p:nvPr/>
        </p:nvSpPr>
        <p:spPr>
          <a:xfrm>
            <a:off x="10661262" y="5646195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EF56E9E-770D-04B5-3D9E-83ABCF1D660F}"/>
              </a:ext>
            </a:extLst>
          </p:cNvPr>
          <p:cNvSpPr txBox="1"/>
          <p:nvPr/>
        </p:nvSpPr>
        <p:spPr>
          <a:xfrm>
            <a:off x="282010" y="257698"/>
            <a:ext cx="116222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effectLst/>
                <a:ea typeface="MS Mincho" panose="02020609040205080304" pitchFamily="49" charset="-128"/>
              </a:rPr>
              <a:t>Częstotliwość odbioru </a:t>
            </a:r>
            <a:r>
              <a:rPr lang="pl-PL" sz="3200" dirty="0">
                <a:ea typeface="MS Mincho" panose="02020609040205080304" pitchFamily="49" charset="-128"/>
              </a:rPr>
              <a:t>„</a:t>
            </a:r>
            <a:r>
              <a:rPr lang="pl-PL" sz="3200" dirty="0">
                <a:effectLst/>
                <a:ea typeface="MS Mincho" panose="02020609040205080304" pitchFamily="49" charset="-128"/>
              </a:rPr>
              <a:t>Pozostałości po segregacji” w gminach KZG „Dolina Redy i </a:t>
            </a:r>
            <a:r>
              <a:rPr lang="pl-PL" sz="3200" dirty="0" err="1">
                <a:effectLst/>
                <a:ea typeface="MS Mincho" panose="02020609040205080304" pitchFamily="49" charset="-128"/>
              </a:rPr>
              <a:t>Chylonki</a:t>
            </a:r>
            <a:r>
              <a:rPr lang="pl-PL" sz="3200" dirty="0">
                <a:effectLst/>
                <a:ea typeface="MS Mincho" panose="02020609040205080304" pitchFamily="49" charset="-128"/>
              </a:rPr>
              <a:t>” dla zabudowy do 4 lokali </a:t>
            </a:r>
            <a:endParaRPr lang="pl-PL" sz="32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B84DDE4-14C2-145A-D380-38A2F765A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250627"/>
              </p:ext>
            </p:extLst>
          </p:nvPr>
        </p:nvGraphicFramePr>
        <p:xfrm>
          <a:off x="1469876" y="1334916"/>
          <a:ext cx="8238146" cy="2937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9073">
                  <a:extLst>
                    <a:ext uri="{9D8B030D-6E8A-4147-A177-3AD203B41FA5}">
                      <a16:colId xmlns:a16="http://schemas.microsoft.com/office/drawing/2014/main" val="2878804119"/>
                    </a:ext>
                  </a:extLst>
                </a:gridCol>
                <a:gridCol w="4119073">
                  <a:extLst>
                    <a:ext uri="{9D8B030D-6E8A-4147-A177-3AD203B41FA5}">
                      <a16:colId xmlns:a16="http://schemas.microsoft.com/office/drawing/2014/main" val="3965625848"/>
                    </a:ext>
                  </a:extLst>
                </a:gridCol>
              </a:tblGrid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Kosakowo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554084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Sopot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70596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>
                          <a:effectLst/>
                        </a:rPr>
                        <a:t>Szemud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900690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Wejherowo (gmina)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6868977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>
                          <a:effectLst/>
                        </a:rPr>
                        <a:t>Wejherowo (miasto)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5568464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>
                          <a:effectLst/>
                        </a:rPr>
                        <a:t>Reda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5505065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Rumia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co 2 tygodnie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5654646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>
                          <a:effectLst/>
                        </a:rPr>
                        <a:t>Gdynia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kern="150" dirty="0">
                          <a:effectLst/>
                        </a:rPr>
                        <a:t>1 raz w tygodniu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6791380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AD6CCA2A-44FE-8DD5-4B99-798DF759166F}"/>
              </a:ext>
            </a:extLst>
          </p:cNvPr>
          <p:cNvSpPr txBox="1"/>
          <p:nvPr/>
        </p:nvSpPr>
        <p:spPr>
          <a:xfrm>
            <a:off x="581114" y="4272900"/>
            <a:ext cx="102648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ffectLst/>
                <a:ea typeface="MS Mincho" panose="02020609040205080304" pitchFamily="49" charset="-128"/>
              </a:rPr>
              <a:t>Za przyjęciem proponowanego rozwiązania przemawiają następujące potencjalne korzyści:</a:t>
            </a:r>
          </a:p>
          <a:p>
            <a:pPr lvl="0" algn="just">
              <a:buSzPts val="1100"/>
            </a:pPr>
            <a:r>
              <a:rPr lang="pl-PL" sz="1800" dirty="0">
                <a:effectLst/>
                <a:ea typeface="MS Mincho" panose="02020609040205080304" pitchFamily="49" charset="-128"/>
              </a:rPr>
              <a:t>1) ujednolicenie systemu gospodarki odpadami na terenie gmin-członków KZG,</a:t>
            </a:r>
          </a:p>
          <a:p>
            <a:pPr lvl="0" algn="just">
              <a:buSzPts val="1100"/>
            </a:pPr>
            <a:r>
              <a:rPr lang="pl-PL" sz="1800" dirty="0">
                <a:effectLst/>
                <a:ea typeface="MS Mincho" panose="02020609040205080304" pitchFamily="49" charset="-128"/>
              </a:rPr>
              <a:t>2) zmniejszenie emisji zanieczyszczeń do środowiska - pojazdy bezpylne (śmieciarki) charakteryzują się wysokim średnim spalaniem ok. 40 l paliwa na 100 km,</a:t>
            </a:r>
          </a:p>
          <a:p>
            <a:pPr lvl="0" algn="just">
              <a:buSzPts val="1100"/>
            </a:pPr>
            <a:r>
              <a:rPr lang="pl-PL" sz="1800" dirty="0">
                <a:effectLst/>
                <a:ea typeface="MS Mincho" panose="02020609040205080304" pitchFamily="49" charset="-128"/>
              </a:rPr>
              <a:t>3) obniżenie kosztów systemu gospodarowania odpadami ze względu na rzadsze odbiory odpadów z nieruchomości do 4 lokali,</a:t>
            </a:r>
          </a:p>
          <a:p>
            <a:pPr lvl="0" algn="just">
              <a:buSzPts val="1100"/>
            </a:pPr>
            <a:r>
              <a:rPr lang="pl-PL" sz="1800" dirty="0">
                <a:effectLst/>
                <a:ea typeface="MS Mincho" panose="02020609040205080304" pitchFamily="49" charset="-128"/>
              </a:rPr>
              <a:t>4) zwiększenie ilości nieruchomości jednorodzinnych na których mieszkańcy zadeklarują i wdrożą kompostowanie bioodpadów.</a:t>
            </a:r>
          </a:p>
        </p:txBody>
      </p:sp>
    </p:spTree>
    <p:extLst>
      <p:ext uri="{BB962C8B-B14F-4D97-AF65-F5344CB8AC3E}">
        <p14:creationId xmlns:p14="http://schemas.microsoft.com/office/powerpoint/2010/main" val="345557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FD9C6-6031-C50C-21C9-37F4E0986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BD0EBE5-A2AB-7BDD-EC8E-C99FC64AB3C2}"/>
              </a:ext>
            </a:extLst>
          </p:cNvPr>
          <p:cNvSpPr txBox="1"/>
          <p:nvPr/>
        </p:nvSpPr>
        <p:spPr>
          <a:xfrm>
            <a:off x="282010" y="257698"/>
            <a:ext cx="11622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ea typeface="MS Mincho" panose="02020609040205080304" pitchFamily="49" charset="-128"/>
              </a:rPr>
              <a:t>Zmiana w odbiorze popiołu</a:t>
            </a:r>
            <a:r>
              <a:rPr lang="pl-PL" sz="3200" dirty="0">
                <a:effectLst/>
                <a:ea typeface="MS Mincho" panose="02020609040205080304" pitchFamily="49" charset="-128"/>
              </a:rPr>
              <a:t> </a:t>
            </a:r>
            <a:endParaRPr lang="pl-PL" sz="32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E36CD9A-69B7-6387-0BEB-7772B3E9B75B}"/>
              </a:ext>
            </a:extLst>
          </p:cNvPr>
          <p:cNvSpPr txBox="1"/>
          <p:nvPr/>
        </p:nvSpPr>
        <p:spPr>
          <a:xfrm>
            <a:off x="401652" y="1230594"/>
            <a:ext cx="11032621" cy="3248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pl-PL" kern="100" dirty="0">
                <a:effectLst/>
                <a:ea typeface="Calibri" panose="020F0502020204030204" pitchFamily="34" charset="0"/>
              </a:rPr>
              <a:t>zmiana długości okresu „grzewczego” dla odbioru popiołu na od 1.10 do 30.04 zamiast do 15.05 oraz – odpowiednio - okresu „poza sezonem grzewczym” na od 1.05 do 30.09 zamiast od 15.05 do 30.09,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pl-PL" kern="100" dirty="0">
                <a:effectLst/>
                <a:ea typeface="Calibri" panose="020F0502020204030204" pitchFamily="34" charset="0"/>
              </a:rPr>
              <a:t>zmiana częstotliwości odbioru popiołu z domowych palenisk w okresie „grzewczym” z 1 raz w miesiącu na co 4 tygodnie – zmiana umożliwi łatwiejsze tworzenie harmonogramu odbioru odpadów bez negatywnych skutków dla mieszkańców, tymczasem aktualny zapis „zapis 1 raz w miesiącu” powoduje, ze wykonawca może odebrać popiół zarówno na początku jak i na końcu miesiąca, to pociąga za sobą ryzyko, ze odbiory nie odbywają się w równych odstępach czasu,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pl-PL" kern="100" dirty="0">
                <a:effectLst/>
                <a:ea typeface="Calibri" panose="020F0502020204030204" pitchFamily="34" charset="0"/>
              </a:rPr>
              <a:t>zmiana częstotliwości odbioru popiołu poza sezonem „grzewczym” zamiast 1 raz w miesiącu na co 8 tygodni - w okresie 2020 - 2024r. odnotowano spadek ilości odbieranego popiołu o 46%. W roku 2024 poza sezonem „grzewczym” w całej Gdyni odnotowano jedynie 37 zgłoszeń chęci pozbycia się popiołu.</a:t>
            </a:r>
          </a:p>
        </p:txBody>
      </p:sp>
    </p:spTree>
    <p:extLst>
      <p:ext uri="{BB962C8B-B14F-4D97-AF65-F5344CB8AC3E}">
        <p14:creationId xmlns:p14="http://schemas.microsoft.com/office/powerpoint/2010/main" val="3901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D841D-95AF-1BDF-6019-DEE5042ED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59A5668-A0D2-3A9F-EB3E-CD4548839FF8}"/>
              </a:ext>
            </a:extLst>
          </p:cNvPr>
          <p:cNvSpPr txBox="1"/>
          <p:nvPr/>
        </p:nvSpPr>
        <p:spPr>
          <a:xfrm>
            <a:off x="282010" y="257698"/>
            <a:ext cx="11622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ea typeface="MS Mincho" panose="02020609040205080304" pitchFamily="49" charset="-128"/>
              </a:rPr>
              <a:t>Zmiana w odbiorze </a:t>
            </a:r>
            <a:r>
              <a:rPr lang="pl-PL" sz="3200" dirty="0" err="1">
                <a:ea typeface="MS Mincho" panose="02020609040205080304" pitchFamily="49" charset="-128"/>
              </a:rPr>
              <a:t>bio</a:t>
            </a:r>
            <a:r>
              <a:rPr lang="pl-PL" sz="3200" dirty="0">
                <a:ea typeface="MS Mincho" panose="02020609040205080304" pitchFamily="49" charset="-128"/>
              </a:rPr>
              <a:t>-kuchennych</a:t>
            </a:r>
            <a:r>
              <a:rPr lang="pl-PL" sz="3200" dirty="0">
                <a:effectLst/>
                <a:ea typeface="MS Mincho" panose="02020609040205080304" pitchFamily="49" charset="-128"/>
              </a:rPr>
              <a:t> </a:t>
            </a:r>
            <a:endParaRPr lang="pl-PL" sz="32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3DB2F7-FE33-5D82-206D-5E4F51455807}"/>
              </a:ext>
            </a:extLst>
          </p:cNvPr>
          <p:cNvSpPr txBox="1"/>
          <p:nvPr/>
        </p:nvSpPr>
        <p:spPr>
          <a:xfrm>
            <a:off x="401652" y="1230594"/>
            <a:ext cx="11032621" cy="109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lnSpc>
                <a:spcPct val="107000"/>
              </a:lnSpc>
              <a:spcAft>
                <a:spcPts val="1000"/>
              </a:spcAft>
              <a:buAutoNum type="arabicParenR"/>
              <a:tabLst>
                <a:tab pos="180340" algn="l"/>
              </a:tabLst>
            </a:pPr>
            <a:r>
              <a:rPr lang="pl-PL" kern="100" dirty="0">
                <a:ea typeface="Calibri" panose="020F0502020204030204" pitchFamily="34" charset="0"/>
              </a:rPr>
              <a:t>p</a:t>
            </a:r>
            <a:r>
              <a:rPr lang="pl-PL" sz="1800" kern="100" dirty="0">
                <a:effectLst/>
                <a:ea typeface="Calibri" panose="020F0502020204030204" pitchFamily="34" charset="0"/>
              </a:rPr>
              <a:t>rzyjęcie zasady, że odpady </a:t>
            </a:r>
            <a:r>
              <a:rPr lang="pl-PL" sz="1800" kern="100" dirty="0" err="1">
                <a:effectLst/>
                <a:ea typeface="Calibri" panose="020F0502020204030204" pitchFamily="34" charset="0"/>
              </a:rPr>
              <a:t>bio</a:t>
            </a:r>
            <a:r>
              <a:rPr lang="pl-PL" sz="1800" kern="100" dirty="0">
                <a:effectLst/>
                <a:ea typeface="Calibri" panose="020F0502020204030204" pitchFamily="34" charset="0"/>
              </a:rPr>
              <a:t> (kuchenne) należy umieszczać w pojemnikach luzem,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rabicParenR"/>
              <a:tabLst>
                <a:tab pos="180340" algn="l"/>
              </a:tabLst>
            </a:pPr>
            <a:r>
              <a:rPr lang="pl-PL" sz="1800" kern="100" dirty="0">
                <a:effectLst/>
                <a:ea typeface="Calibri" panose="020F0502020204030204" pitchFamily="34" charset="0"/>
              </a:rPr>
              <a:t>alternatywnie w workach </a:t>
            </a:r>
            <a:r>
              <a:rPr lang="pl-PL" sz="1800" kern="100" dirty="0" err="1">
                <a:effectLst/>
                <a:ea typeface="Calibri" panose="020F0502020204030204" pitchFamily="34" charset="0"/>
              </a:rPr>
              <a:t>kompostowalnych</a:t>
            </a:r>
            <a:r>
              <a:rPr lang="pl-PL" sz="1800" kern="100" dirty="0">
                <a:effectLst/>
                <a:ea typeface="Calibri" panose="020F0502020204030204" pitchFamily="34" charset="0"/>
              </a:rPr>
              <a:t> spełniających normy PN-EN 13432: 2002, PN-EN 14995: 2009, PN-EN ISO 20200: 2016-01 i PN-EN 14045: 2005 – dostępne handlowo.</a:t>
            </a:r>
          </a:p>
        </p:txBody>
      </p:sp>
      <p:pic>
        <p:nvPicPr>
          <p:cNvPr id="5" name="Obraz 4" descr="Obraz zawierający tekst, zrzut ekranu, Strona internetowa, Reklama internetow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C002EDE-39EE-63B2-588B-DAC200075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70" y="3281583"/>
            <a:ext cx="4578186" cy="2770529"/>
          </a:xfrm>
          <a:prstGeom prst="rect">
            <a:avLst/>
          </a:prstGeom>
        </p:spPr>
      </p:pic>
      <p:pic>
        <p:nvPicPr>
          <p:cNvPr id="7" name="Obraz 6" descr="Obraz zawierający tekst, zrzut ekranu, Strona internetowa, oprogramowanie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85BDC4C8-87B1-1C44-E1F2-082AEA6D8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90" y="3159279"/>
            <a:ext cx="6097201" cy="28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9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34D87-B3F3-C973-8721-9E3D7877A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2934BC9-797B-6DD6-0EEF-8D0FA0062163}"/>
              </a:ext>
            </a:extLst>
          </p:cNvPr>
          <p:cNvSpPr txBox="1"/>
          <p:nvPr/>
        </p:nvSpPr>
        <p:spPr>
          <a:xfrm>
            <a:off x="10959864" y="1232991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pl-PL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A8076EC-14D8-30A1-A332-4BA2C4EAF47B}"/>
              </a:ext>
            </a:extLst>
          </p:cNvPr>
          <p:cNvSpPr txBox="1"/>
          <p:nvPr/>
        </p:nvSpPr>
        <p:spPr>
          <a:xfrm>
            <a:off x="2045581" y="334977"/>
            <a:ext cx="824560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Projekt uchwały Rady Miasta Gdyni w sprawie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zmiany uchwał w sprawie szczegółowego sposobu i zakresu świadczenia usług w zakresie odbierania</a:t>
            </a:r>
            <a:r>
              <a:rPr lang="pl-PL" sz="3200" b="1" kern="0" spc="-2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odpadów</a:t>
            </a:r>
            <a:r>
              <a:rPr lang="pl-PL" sz="3200" b="1" kern="0" spc="-25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komunalnych</a:t>
            </a:r>
            <a:r>
              <a:rPr lang="pl-PL" sz="3200" b="1" kern="0" spc="-25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od</a:t>
            </a:r>
            <a:r>
              <a:rPr lang="pl-PL" sz="3200" b="1" kern="0" spc="-25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właścicieli</a:t>
            </a:r>
            <a:r>
              <a:rPr lang="pl-PL" sz="3200" b="1" kern="0" spc="-2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nieruchomości,</a:t>
            </a:r>
            <a:r>
              <a:rPr lang="pl-PL" sz="3200" b="1" kern="0" spc="-2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na</a:t>
            </a:r>
            <a:r>
              <a:rPr lang="pl-PL" sz="3200" b="1" kern="0" spc="-2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których</a:t>
            </a:r>
            <a:r>
              <a:rPr lang="pl-PL" sz="3200" b="1" kern="0" spc="-25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zamieszkują</a:t>
            </a:r>
            <a:r>
              <a:rPr lang="pl-PL" sz="3200" b="1" kern="0" spc="-20" dirty="0">
                <a:effectLst/>
                <a:ea typeface="Times New Roman" panose="02020603050405020304" pitchFamily="18" charset="0"/>
              </a:rPr>
              <a:t> </a:t>
            </a:r>
            <a:r>
              <a:rPr lang="pl-PL" sz="3200" b="1" kern="0" dirty="0">
                <a:effectLst/>
                <a:ea typeface="Times New Roman" panose="02020603050405020304" pitchFamily="18" charset="0"/>
              </a:rPr>
              <a:t>mieszkańcy i zagospodarowania tych odpadów w zamian za uiszczoną przez właściciela nieruchomości opłatę za gospodarowanie odpadami komunalnymi</a:t>
            </a:r>
          </a:p>
          <a:p>
            <a:pPr algn="ctr"/>
            <a:r>
              <a:rPr lang="pl-PL" sz="3200" b="1" dirty="0"/>
              <a:t>(tzw. Standard)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FBD77225-ED2A-CF12-84AA-4A48B8D1F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665" y="5912355"/>
            <a:ext cx="1874410" cy="73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19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452F6EF-06B7-8454-704D-A37AFEA6AFB7}"/>
              </a:ext>
            </a:extLst>
          </p:cNvPr>
          <p:cNvSpPr txBox="1"/>
          <p:nvPr/>
        </p:nvSpPr>
        <p:spPr>
          <a:xfrm>
            <a:off x="282010" y="257698"/>
            <a:ext cx="11622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ea typeface="MS Mincho" panose="02020609040205080304" pitchFamily="49" charset="-128"/>
              </a:rPr>
              <a:t>Proponowane zmiany</a:t>
            </a:r>
            <a:r>
              <a:rPr lang="pl-PL" sz="3200" dirty="0">
                <a:effectLst/>
                <a:ea typeface="MS Mincho" panose="02020609040205080304" pitchFamily="49" charset="-128"/>
              </a:rPr>
              <a:t> </a:t>
            </a:r>
            <a:endParaRPr lang="pl-PL" sz="32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6B12C15-9B43-B64B-9DE7-712F800A8387}"/>
              </a:ext>
            </a:extLst>
          </p:cNvPr>
          <p:cNvSpPr txBox="1"/>
          <p:nvPr/>
        </p:nvSpPr>
        <p:spPr>
          <a:xfrm>
            <a:off x="658026" y="1162228"/>
            <a:ext cx="110497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pl-PL" sz="1800" spc="0" dirty="0">
                <a:effectLst/>
                <a:ea typeface="Times New Roman" panose="02020603050405020304" pitchFamily="18" charset="0"/>
              </a:rPr>
              <a:t>popiół z domowych palenisk: w okresie od 1 października do 30 kwietnia – odbiór co 4 tygodnie zgodnie z harmonogramem, w okresie 1 maja 30 września - 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co 8 tygodni zgodnie z harmonogramem,</a:t>
            </a:r>
          </a:p>
          <a:p>
            <a:pPr marL="342900" indent="-342900">
              <a:buAutoNum type="arabicParenR"/>
            </a:pPr>
            <a:r>
              <a:rPr lang="pl-PL" dirty="0">
                <a:ea typeface="Times New Roman" panose="02020603050405020304" pitchFamily="18" charset="0"/>
              </a:rPr>
              <a:t>m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eble i inne odpady wielkogabarytowe oraz opony:</a:t>
            </a:r>
          </a:p>
          <a:p>
            <a:pPr marL="742950" lvl="1" indent="-285750" algn="just">
              <a:buFont typeface="+mj-lt"/>
              <a:buAutoNum type="alphaLcParenR"/>
              <a:tabLst>
                <a:tab pos="180340" algn="l"/>
              </a:tabLst>
            </a:pPr>
            <a:r>
              <a:rPr lang="pl-PL" dirty="0">
                <a:effectLst/>
                <a:ea typeface="Times New Roman" panose="02020603050405020304" pitchFamily="18" charset="0"/>
              </a:rPr>
              <a:t>w zabudowie do 4 lokali - zmniejszenie częstotliwości odbioru z „1 raz w tygodniu w sobotę” na „co 4 tygodnie zgodnie z harmonogramem”, co z jednej strony umożliwi mieszkańcom łatwiejsze zaplanowanie odbioru odpadów, a z drugiej obniży koszty systemu, gdyż odbiór odpadów w okresie od poniedziałku do piątku, a nie wyłącznie w soboty jak ma to miejsce teraz, pozwoli na ograniczenie kosztów pracowniczych (konieczność zapewnienia obsady wyłącznie na 5 dni, a nie 6; instalacja </a:t>
            </a:r>
            <a:r>
              <a:rPr lang="pl-PL" dirty="0" err="1">
                <a:effectLst/>
                <a:ea typeface="Times New Roman" panose="02020603050405020304" pitchFamily="18" charset="0"/>
              </a:rPr>
              <a:t>EkoDolina</a:t>
            </a:r>
            <a:r>
              <a:rPr lang="pl-PL" dirty="0">
                <a:effectLst/>
                <a:ea typeface="Times New Roman" panose="02020603050405020304" pitchFamily="18" charset="0"/>
              </a:rPr>
              <a:t> w soboty otwarta jest tylko do godziny 15, a od poniedziałku do piątku do godziny 18, co znakomicie ułatwi realizację wszystkich zaplanowanych na dany dzień odbiorów),</a:t>
            </a:r>
          </a:p>
          <a:p>
            <a:pPr marL="742950" lvl="1" indent="-285750" algn="just">
              <a:buFont typeface="+mj-lt"/>
              <a:buAutoNum type="alphaLcParenR"/>
              <a:tabLst>
                <a:tab pos="180340" algn="l"/>
              </a:tabLst>
            </a:pPr>
            <a:r>
              <a:rPr lang="pl-PL" dirty="0">
                <a:effectLst/>
                <a:ea typeface="Times New Roman" panose="02020603050405020304" pitchFamily="18" charset="0"/>
              </a:rPr>
              <a:t>w zabudowie powyżej 4 lokali - zmniejszenie częstotliwości odbioru z „na bieżąco” na „co tydzień zgodnie z harmonogramem”. Zaproponowana częstotliwość nie spowoduje nadmiernej kumulacji odpadów w miejscach gromadzenia odpadów, a cykliczność odbiorów (z góry znana gminie, mieszkańcowi i przedsiębiorcy) pozwoli na optymalizację kosztów dzięki możliwości dokładnego zaplanowania tras pojazdów.</a:t>
            </a:r>
          </a:p>
          <a:p>
            <a:r>
              <a:rPr lang="pl-PL" sz="1800" spc="0" dirty="0">
                <a:effectLst/>
                <a:ea typeface="Times New Roman" panose="02020603050405020304" pitchFamily="18" charset="0"/>
              </a:rPr>
              <a:t>3) 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zwiększenie limitu opon odbieranych od właścicieli nieruchomości w ilości do 8 szt. od 1 gospodarstwa domowego w roku kalendarzowym,</a:t>
            </a:r>
          </a:p>
          <a:p>
            <a:endParaRPr lang="pl-PL" sz="1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860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94C3D-73CE-C14E-D571-41ADBAC3C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960B0E2-7992-E748-2FB3-EB8EB7B47355}"/>
              </a:ext>
            </a:extLst>
          </p:cNvPr>
          <p:cNvSpPr txBox="1"/>
          <p:nvPr/>
        </p:nvSpPr>
        <p:spPr>
          <a:xfrm>
            <a:off x="282010" y="257698"/>
            <a:ext cx="11622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effectLst/>
                <a:ea typeface="MS Mincho" panose="02020609040205080304" pitchFamily="49" charset="-128"/>
              </a:rPr>
              <a:t>Opinia Sanepidu </a:t>
            </a:r>
            <a:endParaRPr lang="pl-PL" sz="32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FCC6D22-B9C4-665E-88AE-44F1CAA2D5FC}"/>
              </a:ext>
            </a:extLst>
          </p:cNvPr>
          <p:cNvSpPr txBox="1"/>
          <p:nvPr/>
        </p:nvSpPr>
        <p:spPr>
          <a:xfrm>
            <a:off x="632389" y="905854"/>
            <a:ext cx="1104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Wymagana na podstawie art. 4 ust. 1 (regulamin) i art. 6r ust. 3c (standard) ustawy o utrzymaniu czystości i porządku w gminach. </a:t>
            </a:r>
          </a:p>
        </p:txBody>
      </p:sp>
      <p:pic>
        <p:nvPicPr>
          <p:cNvPr id="5" name="Obraz 4" descr="Obraz zawierający tekst, list, atrament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32E75FD5-1492-670E-6C34-89D167974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056" y="1438266"/>
            <a:ext cx="5087446" cy="541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89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999</Words>
  <Application>Microsoft Office PowerPoint</Application>
  <PresentationFormat>Panoramiczny</PresentationFormat>
  <Paragraphs>59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MS Mincho</vt:lpstr>
      <vt:lpstr>Arial</vt:lpstr>
      <vt:lpstr>Calibri</vt:lpstr>
      <vt:lpstr>Calibri Light</vt:lpstr>
      <vt:lpstr>Times New Roman</vt:lpstr>
      <vt:lpstr>Trebuchet MS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Konrad Klepacki</dc:creator>
  <cp:lastModifiedBy>Magdalena Anuszek</cp:lastModifiedBy>
  <cp:revision>129</cp:revision>
  <dcterms:created xsi:type="dcterms:W3CDTF">2023-05-08T21:27:49Z</dcterms:created>
  <dcterms:modified xsi:type="dcterms:W3CDTF">2025-03-04T12:09:47Z</dcterms:modified>
</cp:coreProperties>
</file>